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70" r:id="rId3"/>
    <p:sldId id="257" r:id="rId4"/>
    <p:sldId id="265" r:id="rId5"/>
    <p:sldId id="259" r:id="rId6"/>
    <p:sldId id="266" r:id="rId7"/>
    <p:sldId id="260" r:id="rId8"/>
    <p:sldId id="262" r:id="rId9"/>
    <p:sldId id="267" r:id="rId10"/>
    <p:sldId id="263" r:id="rId11"/>
    <p:sldId id="268" r:id="rId12"/>
    <p:sldId id="264" r:id="rId1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350" y="84"/>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D34BB-3DDE-4E2B-9B6E-52C0A6CA1975}"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56648-0B90-4798-9E2A-16C7A2EB13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D34BB-3DDE-4E2B-9B6E-52C0A6CA1975}"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56648-0B90-4798-9E2A-16C7A2EB13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D34BB-3DDE-4E2B-9B6E-52C0A6CA1975}"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56648-0B90-4798-9E2A-16C7A2EB13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D34BB-3DDE-4E2B-9B6E-52C0A6CA1975}"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56648-0B90-4798-9E2A-16C7A2EB13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D34BB-3DDE-4E2B-9B6E-52C0A6CA1975}"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56648-0B90-4798-9E2A-16C7A2EB13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D34BB-3DDE-4E2B-9B6E-52C0A6CA1975}"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56648-0B90-4798-9E2A-16C7A2EB13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D34BB-3DDE-4E2B-9B6E-52C0A6CA1975}"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156648-0B90-4798-9E2A-16C7A2EB13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D34BB-3DDE-4E2B-9B6E-52C0A6CA1975}"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156648-0B90-4798-9E2A-16C7A2EB13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D34BB-3DDE-4E2B-9B6E-52C0A6CA1975}"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156648-0B90-4798-9E2A-16C7A2EB13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D34BB-3DDE-4E2B-9B6E-52C0A6CA1975}"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56648-0B90-4798-9E2A-16C7A2EB13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D34BB-3DDE-4E2B-9B6E-52C0A6CA1975}"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56648-0B90-4798-9E2A-16C7A2EB13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D34BB-3DDE-4E2B-9B6E-52C0A6CA1975}" type="datetimeFigureOut">
              <a:rPr lang="en-US" smtClean="0"/>
              <a:pPr/>
              <a:t>9/8/2020</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56648-0B90-4798-9E2A-16C7A2EB13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bright="44000" contrast="-38000"/>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4800600"/>
            <a:ext cx="8534400" cy="1828800"/>
          </a:xfrm>
        </p:spPr>
        <p:txBody>
          <a:bodyPr>
            <a:normAutofit/>
          </a:bodyPr>
          <a:lstStyle/>
          <a:p>
            <a:endParaRPr lang="sr-Latn-ME" b="1" dirty="0" smtClean="0">
              <a:solidFill>
                <a:srgbClr val="C00000"/>
              </a:solidFill>
            </a:endParaRPr>
          </a:p>
          <a:p>
            <a:r>
              <a:rPr lang="sr-Latn-ME" sz="2000" b="1" dirty="0" smtClean="0">
                <a:solidFill>
                  <a:srgbClr val="C00000"/>
                </a:solidFill>
              </a:rPr>
              <a:t>Obilazak 6 </a:t>
            </a:r>
            <a:r>
              <a:rPr lang="sr-Latn-ME" sz="2000" b="1" dirty="0" smtClean="0">
                <a:solidFill>
                  <a:srgbClr val="C00000"/>
                </a:solidFill>
              </a:rPr>
              <a:t>armirano betonskih  mostova: </a:t>
            </a:r>
            <a:r>
              <a:rPr lang="sr-Latn-ME" sz="2000" b="1" dirty="0" smtClean="0">
                <a:solidFill>
                  <a:srgbClr val="C00000"/>
                </a:solidFill>
              </a:rPr>
              <a:t>M7, M13, M19, M33, M51 </a:t>
            </a:r>
            <a:r>
              <a:rPr lang="sr-Latn-ME" sz="2000" b="1" dirty="0" smtClean="0">
                <a:solidFill>
                  <a:srgbClr val="C00000"/>
                </a:solidFill>
              </a:rPr>
              <a:t>i </a:t>
            </a:r>
            <a:r>
              <a:rPr lang="sr-Latn-ME" sz="2000" b="1" dirty="0" smtClean="0">
                <a:solidFill>
                  <a:srgbClr val="C00000"/>
                </a:solidFill>
              </a:rPr>
              <a:t>M102</a:t>
            </a:r>
            <a:endParaRPr lang="sr-Latn-CS" sz="2000" b="1" dirty="0" smtClean="0">
              <a:solidFill>
                <a:srgbClr val="C00000"/>
              </a:solidFill>
            </a:endParaRPr>
          </a:p>
        </p:txBody>
      </p:sp>
      <p:sp>
        <p:nvSpPr>
          <p:cNvPr id="5" name="Rectangle 4"/>
          <p:cNvSpPr/>
          <p:nvPr/>
        </p:nvSpPr>
        <p:spPr>
          <a:xfrm>
            <a:off x="2806700" y="304800"/>
            <a:ext cx="5803900" cy="400110"/>
          </a:xfrm>
          <a:prstGeom prst="rect">
            <a:avLst/>
          </a:prstGeom>
        </p:spPr>
        <p:txBody>
          <a:bodyPr wrap="square">
            <a:spAutoFit/>
          </a:bodyPr>
          <a:lstStyle/>
          <a:p>
            <a:r>
              <a:rPr lang="sr-Latn-CS" sz="2000" b="1" i="1" dirty="0" smtClean="0">
                <a:solidFill>
                  <a:srgbClr val="C00000"/>
                </a:solidFill>
                <a:latin typeface="+mn-lt"/>
              </a:rPr>
              <a:t>Željeznička Infrastruktura Crne Gore - AD Podgorica</a:t>
            </a:r>
            <a:endParaRPr lang="en-US" sz="2000" b="1" dirty="0">
              <a:solidFill>
                <a:srgbClr val="C00000"/>
              </a:solidFill>
              <a:latin typeface="+mn-lt"/>
            </a:endParaRPr>
          </a:p>
        </p:txBody>
      </p:sp>
      <p:cxnSp>
        <p:nvCxnSpPr>
          <p:cNvPr id="14" name="Straight Connector 13"/>
          <p:cNvCxnSpPr/>
          <p:nvPr/>
        </p:nvCxnSpPr>
        <p:spPr>
          <a:xfrm>
            <a:off x="3136899" y="609600"/>
            <a:ext cx="5321301" cy="1588"/>
          </a:xfrm>
          <a:prstGeom prst="line">
            <a:avLst/>
          </a:prstGeom>
          <a:ln w="3175" cap="flat">
            <a:solidFill>
              <a:srgbClr val="CC3300"/>
            </a:solidFill>
            <a:bevel/>
          </a:ln>
          <a:effectLst/>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3301999" y="685800"/>
            <a:ext cx="5003801" cy="6350"/>
          </a:xfrm>
          <a:prstGeom prst="line">
            <a:avLst/>
          </a:prstGeom>
          <a:ln w="3175" cap="flat">
            <a:solidFill>
              <a:schemeClr val="bg1">
                <a:lumMod val="50000"/>
              </a:schemeClr>
            </a:solidFill>
            <a:bevel/>
          </a:ln>
          <a:effectLst/>
        </p:spPr>
        <p:style>
          <a:lnRef idx="2">
            <a:schemeClr val="accent5"/>
          </a:lnRef>
          <a:fillRef idx="0">
            <a:schemeClr val="accent5"/>
          </a:fillRef>
          <a:effectRef idx="1">
            <a:schemeClr val="accent5"/>
          </a:effectRef>
          <a:fontRef idx="minor">
            <a:schemeClr val="tx1"/>
          </a:fontRef>
        </p:style>
      </p:cxnSp>
      <p:sp>
        <p:nvSpPr>
          <p:cNvPr id="16" name="Subtitle 2"/>
          <p:cNvSpPr txBox="1">
            <a:spLocks/>
          </p:cNvSpPr>
          <p:nvPr/>
        </p:nvSpPr>
        <p:spPr>
          <a:xfrm>
            <a:off x="1568450" y="6248400"/>
            <a:ext cx="6934200"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sr-Latn-CS" sz="2000" b="1" dirty="0" smtClean="0">
                <a:solidFill>
                  <a:srgbClr val="C00000"/>
                </a:solidFill>
              </a:rPr>
              <a:t>Podgorica, </a:t>
            </a:r>
            <a:r>
              <a:rPr lang="sr-Latn-CS" sz="2000" b="1" dirty="0" smtClean="0">
                <a:solidFill>
                  <a:srgbClr val="C00000"/>
                </a:solidFill>
              </a:rPr>
              <a:t>03. 09. </a:t>
            </a:r>
            <a:r>
              <a:rPr lang="sr-Latn-CS" sz="2000" b="1" dirty="0" smtClean="0">
                <a:solidFill>
                  <a:srgbClr val="C00000"/>
                </a:solidFill>
              </a:rPr>
              <a:t>2020. godine</a:t>
            </a:r>
            <a:endParaRPr kumimoji="0" lang="sr-Latn-CS" sz="2000" b="1" i="0" u="none" strike="noStrike" kern="1200" cap="none" spc="0" normalizeH="0" baseline="0" noProof="0" dirty="0" smtClean="0">
              <a:ln>
                <a:noFill/>
              </a:ln>
              <a:solidFill>
                <a:srgbClr val="C00000"/>
              </a:solidFill>
              <a:effectLst/>
              <a:uLnTx/>
              <a:uFillTx/>
              <a:latin typeface="+mn-lt"/>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9" y="888730"/>
            <a:ext cx="5867400" cy="42928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1009710"/>
            <a:ext cx="3172233" cy="31812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927621" cy="1219201"/>
          </a:xfrm>
        </p:spPr>
        <p:txBody>
          <a:bodyPr>
            <a:normAutofit fontScale="90000"/>
          </a:bodyPr>
          <a:lstStyle/>
          <a:p>
            <a:r>
              <a:rPr lang="sr-Latn-ME" sz="1600" i="1" dirty="0" smtClean="0">
                <a:solidFill>
                  <a:srgbClr val="FF0000"/>
                </a:solidFill>
              </a:rPr>
              <a:t>M33, km 326+263,10</a:t>
            </a:r>
            <a:r>
              <a:rPr lang="sr-Latn-ME" sz="1600" i="1" dirty="0" smtClean="0"/>
              <a:t/>
            </a:r>
            <a:br>
              <a:rPr lang="sr-Latn-ME" sz="1600" i="1" dirty="0" smtClean="0"/>
            </a:br>
            <a:r>
              <a:rPr lang="sr-Latn-ME" sz="1600" i="1" dirty="0" smtClean="0"/>
              <a:t>Fotodokumentacija sa obilaska – </a:t>
            </a:r>
            <a:r>
              <a:rPr lang="sr-Latn-ME" sz="1600" i="1" dirty="0"/>
              <a:t>Ugradnja armature parapeta tucaničkog </a:t>
            </a:r>
            <a:r>
              <a:rPr lang="sr-Latn-ME" sz="1600" i="1" dirty="0" smtClean="0"/>
              <a:t>zastora, šalovanje </a:t>
            </a:r>
            <a:r>
              <a:rPr lang="sr-Latn-ME" sz="1600" i="1" dirty="0"/>
              <a:t>parapeta tucaničkog </a:t>
            </a:r>
            <a:r>
              <a:rPr lang="sr-Latn-ME" sz="1600" i="1" dirty="0" smtClean="0"/>
              <a:t>zastora</a:t>
            </a:r>
            <a:br>
              <a:rPr lang="sr-Latn-ME" sz="1600" i="1" dirty="0" smtClean="0"/>
            </a:br>
            <a:r>
              <a:rPr lang="sr-Latn-ME" sz="1600" i="1" dirty="0" smtClean="0"/>
              <a:t/>
            </a:r>
            <a:br>
              <a:rPr lang="sr-Latn-ME" sz="1600" i="1" dirty="0" smtClean="0"/>
            </a:br>
            <a:endParaRPr lang="en-US" sz="1600" b="1" dirty="0">
              <a:solidFill>
                <a:srgbClr val="FF0000"/>
              </a:solidFill>
            </a:endParaRPr>
          </a:p>
        </p:txBody>
      </p:sp>
      <p:sp>
        <p:nvSpPr>
          <p:cNvPr id="3" name="Content Placeholder 2"/>
          <p:cNvSpPr>
            <a:spLocks noGrp="1"/>
          </p:cNvSpPr>
          <p:nvPr>
            <p:ph idx="1"/>
          </p:nvPr>
        </p:nvSpPr>
        <p:spPr/>
        <p:txBody>
          <a:bodyPr>
            <a:normAutofit/>
          </a:bodyPr>
          <a:lstStyle/>
          <a:p>
            <a:pPr lvl="0" algn="just">
              <a:lnSpc>
                <a:spcPct val="115000"/>
              </a:lnSpc>
              <a:buFont typeface="Symbol" panose="05050102010706020507" pitchFamily="18" charset="2"/>
              <a:buChar char=""/>
            </a:pPr>
            <a:r>
              <a:rPr lang="bg-BG" sz="1200" dirty="0" smtClean="0">
                <a:solidFill>
                  <a:srgbClr val="000000"/>
                </a:solidFill>
                <a:latin typeface="+mj-lt"/>
                <a:ea typeface="Calibri" panose="020F0502020204030204" pitchFamily="34" charset="0"/>
              </a:rPr>
              <a:t>Na </a:t>
            </a:r>
            <a:r>
              <a:rPr lang="bg-BG" sz="1200" dirty="0">
                <a:solidFill>
                  <a:srgbClr val="000000"/>
                </a:solidFill>
                <a:latin typeface="+mj-lt"/>
                <a:ea typeface="Calibri" panose="020F0502020204030204" pitchFamily="34" charset="0"/>
              </a:rPr>
              <a:t>zahtjev Investotora smanjena visina parapeta tucani</a:t>
            </a:r>
            <a:r>
              <a:rPr lang="sr-Latn-RS" sz="1200" dirty="0">
                <a:solidFill>
                  <a:srgbClr val="000000"/>
                </a:solidFill>
                <a:latin typeface="+mj-lt"/>
                <a:ea typeface="Calibri" panose="020F0502020204030204" pitchFamily="34" charset="0"/>
              </a:rPr>
              <a:t>č</a:t>
            </a:r>
            <a:r>
              <a:rPr lang="bg-BG" sz="1200" dirty="0">
                <a:solidFill>
                  <a:srgbClr val="000000"/>
                </a:solidFill>
                <a:latin typeface="+mj-lt"/>
                <a:ea typeface="Calibri" panose="020F0502020204030204" pitchFamily="34" charset="0"/>
              </a:rPr>
              <a:t>kog za</a:t>
            </a:r>
            <a:r>
              <a:rPr lang="sr-Latn-RS" sz="1200" dirty="0">
                <a:solidFill>
                  <a:srgbClr val="000000"/>
                </a:solidFill>
                <a:latin typeface="+mj-lt"/>
                <a:ea typeface="Calibri" panose="020F0502020204030204" pitchFamily="34" charset="0"/>
              </a:rPr>
              <a:t>st</a:t>
            </a:r>
            <a:r>
              <a:rPr lang="bg-BG" sz="1200" dirty="0">
                <a:solidFill>
                  <a:srgbClr val="000000"/>
                </a:solidFill>
                <a:latin typeface="+mj-lt"/>
                <a:ea typeface="Calibri" panose="020F0502020204030204" pitchFamily="34" charset="0"/>
              </a:rPr>
              <a:t>ora. S obzirom da je most br. 33 u kru</a:t>
            </a:r>
            <a:r>
              <a:rPr lang="sr-Latn-RS" sz="1200" dirty="0">
                <a:solidFill>
                  <a:srgbClr val="000000"/>
                </a:solidFill>
                <a:latin typeface="+mj-lt"/>
                <a:ea typeface="Calibri" panose="020F0502020204030204" pitchFamily="34" charset="0"/>
              </a:rPr>
              <a:t>ž</a:t>
            </a:r>
            <a:r>
              <a:rPr lang="bg-BG" sz="1200" dirty="0">
                <a:solidFill>
                  <a:srgbClr val="000000"/>
                </a:solidFill>
                <a:latin typeface="+mj-lt"/>
                <a:ea typeface="Calibri" panose="020F0502020204030204" pitchFamily="34" charset="0"/>
              </a:rPr>
              <a:t>noj krivini, zbog nadvi</a:t>
            </a:r>
            <a:r>
              <a:rPr lang="sr-Latn-RS" sz="1200" dirty="0">
                <a:solidFill>
                  <a:srgbClr val="000000"/>
                </a:solidFill>
                <a:latin typeface="+mj-lt"/>
                <a:ea typeface="Calibri" panose="020F0502020204030204" pitchFamily="34" charset="0"/>
              </a:rPr>
              <a:t>š</a:t>
            </a:r>
            <a:r>
              <a:rPr lang="bg-BG" sz="1200" dirty="0">
                <a:solidFill>
                  <a:srgbClr val="000000"/>
                </a:solidFill>
                <a:latin typeface="+mj-lt"/>
                <a:ea typeface="Calibri" panose="020F0502020204030204" pitchFamily="34" charset="0"/>
              </a:rPr>
              <a:t>enja usvojeno je da se parapet izvede u nivou donje ivice praga na sredini mosta. Visina parapeta sada iznosi oko 23 cm.</a:t>
            </a:r>
            <a:endParaRPr lang="en-US" sz="1200" dirty="0">
              <a:solidFill>
                <a:srgbClr val="000000"/>
              </a:solidFill>
              <a:latin typeface="+mj-lt"/>
              <a:ea typeface="Calibri" panose="020F0502020204030204" pitchFamily="34" charset="0"/>
            </a:endParaRPr>
          </a:p>
          <a:p>
            <a:pPr marL="0" indent="0">
              <a:buNone/>
            </a:pPr>
            <a:r>
              <a:rPr lang="sr-Latn-ME" b="1" dirty="0" smtClean="0"/>
              <a:t>        </a:t>
            </a:r>
            <a:endParaRPr lang="en-US" sz="2000" dirty="0"/>
          </a:p>
        </p:txBody>
      </p:sp>
      <p:sp>
        <p:nvSpPr>
          <p:cNvPr id="4" name="Rectangle 3"/>
          <p:cNvSpPr/>
          <p:nvPr/>
        </p:nvSpPr>
        <p:spPr>
          <a:xfrm>
            <a:off x="762000" y="1219200"/>
            <a:ext cx="6791145" cy="276999"/>
          </a:xfrm>
          <a:prstGeom prst="rect">
            <a:avLst/>
          </a:prstGeom>
        </p:spPr>
        <p:txBody>
          <a:bodyPr wrap="square">
            <a:spAutoFit/>
          </a:bodyPr>
          <a:lstStyle/>
          <a:p>
            <a:pPr algn="just">
              <a:spcAft>
                <a:spcPts val="0"/>
              </a:spcAft>
            </a:pPr>
            <a:r>
              <a:rPr lang="en-US" sz="1200" dirty="0">
                <a:solidFill>
                  <a:srgbClr val="000000"/>
                </a:solidFill>
                <a:latin typeface="+mj-lt"/>
                <a:ea typeface="Calibri" panose="020F0502020204030204" pitchFamily="34" charset="0"/>
              </a:rPr>
              <a:t>Na </a:t>
            </a:r>
            <a:r>
              <a:rPr lang="sr-Latn-ME" sz="1200" dirty="0" err="1" smtClean="0">
                <a:solidFill>
                  <a:srgbClr val="000000"/>
                </a:solidFill>
                <a:latin typeface="+mj-lt"/>
                <a:ea typeface="Calibri" panose="020F0502020204030204" pitchFamily="34" charset="0"/>
              </a:rPr>
              <a:t>m</a:t>
            </a:r>
            <a:r>
              <a:rPr lang="en-US" sz="1200" dirty="0" err="1" smtClean="0">
                <a:solidFill>
                  <a:srgbClr val="000000"/>
                </a:solidFill>
                <a:latin typeface="+mj-lt"/>
                <a:ea typeface="Calibri" panose="020F0502020204030204" pitchFamily="34" charset="0"/>
              </a:rPr>
              <a:t>ostu</a:t>
            </a:r>
            <a:r>
              <a:rPr lang="en-US" sz="1200" dirty="0" smtClean="0">
                <a:solidFill>
                  <a:srgbClr val="000000"/>
                </a:solidFill>
                <a:latin typeface="+mj-lt"/>
                <a:ea typeface="Calibri" panose="020F0502020204030204" pitchFamily="34" charset="0"/>
              </a:rPr>
              <a:t> </a:t>
            </a:r>
            <a:r>
              <a:rPr lang="en-US" sz="1200" dirty="0">
                <a:solidFill>
                  <a:srgbClr val="000000"/>
                </a:solidFill>
                <a:latin typeface="+mj-lt"/>
                <a:ea typeface="Calibri" panose="020F0502020204030204" pitchFamily="34" charset="0"/>
              </a:rPr>
              <a:t>br. 33 </a:t>
            </a:r>
            <a:r>
              <a:rPr lang="en-US" sz="1200" dirty="0" err="1">
                <a:solidFill>
                  <a:srgbClr val="000000"/>
                </a:solidFill>
                <a:latin typeface="+mj-lt"/>
                <a:ea typeface="Calibri" panose="020F0502020204030204" pitchFamily="34" charset="0"/>
              </a:rPr>
              <a:t>izvršeno</a:t>
            </a:r>
            <a:r>
              <a:rPr lang="en-US" sz="1200" dirty="0">
                <a:solidFill>
                  <a:srgbClr val="000000"/>
                </a:solidFill>
                <a:latin typeface="+mj-lt"/>
                <a:ea typeface="Calibri" panose="020F0502020204030204" pitchFamily="34" charset="0"/>
              </a:rPr>
              <a:t> je </a:t>
            </a:r>
            <a:r>
              <a:rPr lang="en-US" sz="1200" dirty="0" err="1">
                <a:solidFill>
                  <a:srgbClr val="000000"/>
                </a:solidFill>
                <a:latin typeface="+mj-lt"/>
                <a:ea typeface="Calibri" panose="020F0502020204030204" pitchFamily="34" charset="0"/>
              </a:rPr>
              <a:t>armiranje</a:t>
            </a:r>
            <a:r>
              <a:rPr lang="en-US" sz="1200" dirty="0">
                <a:solidFill>
                  <a:srgbClr val="000000"/>
                </a:solidFill>
                <a:latin typeface="+mj-lt"/>
                <a:ea typeface="Calibri" panose="020F0502020204030204" pitchFamily="34" charset="0"/>
              </a:rPr>
              <a:t> i </a:t>
            </a:r>
            <a:r>
              <a:rPr lang="en-US" sz="1200" dirty="0" err="1">
                <a:solidFill>
                  <a:srgbClr val="000000"/>
                </a:solidFill>
                <a:latin typeface="+mj-lt"/>
                <a:ea typeface="Calibri" panose="020F0502020204030204" pitchFamily="34" charset="0"/>
              </a:rPr>
              <a:t>šalovanje</a:t>
            </a:r>
            <a:r>
              <a:rPr lang="en-US" sz="1200" dirty="0">
                <a:solidFill>
                  <a:srgbClr val="000000"/>
                </a:solidFill>
                <a:latin typeface="+mj-lt"/>
                <a:ea typeface="Calibri" panose="020F0502020204030204" pitchFamily="34" charset="0"/>
              </a:rPr>
              <a:t> parapet </a:t>
            </a:r>
            <a:r>
              <a:rPr lang="en-US" sz="1200" dirty="0" err="1">
                <a:solidFill>
                  <a:srgbClr val="000000"/>
                </a:solidFill>
                <a:latin typeface="+mj-lt"/>
                <a:ea typeface="Calibri" panose="020F0502020204030204" pitchFamily="34" charset="0"/>
              </a:rPr>
              <a:t>tucaničkog</a:t>
            </a:r>
            <a:r>
              <a:rPr lang="en-US" sz="1200" dirty="0">
                <a:solidFill>
                  <a:srgbClr val="000000"/>
                </a:solidFill>
                <a:latin typeface="+mj-lt"/>
                <a:ea typeface="Calibri" panose="020F0502020204030204" pitchFamily="34" charset="0"/>
              </a:rPr>
              <a:t> </a:t>
            </a:r>
            <a:r>
              <a:rPr lang="en-US" sz="1200" dirty="0" err="1" smtClean="0">
                <a:solidFill>
                  <a:srgbClr val="000000"/>
                </a:solidFill>
                <a:latin typeface="+mj-lt"/>
                <a:ea typeface="Calibri" panose="020F0502020204030204" pitchFamily="34" charset="0"/>
              </a:rPr>
              <a:t>zastora</a:t>
            </a:r>
            <a:r>
              <a:rPr lang="sr-Latn-ME" sz="1200" dirty="0" smtClean="0">
                <a:solidFill>
                  <a:srgbClr val="000000"/>
                </a:solidFill>
                <a:latin typeface="+mj-lt"/>
                <a:ea typeface="Calibri" panose="020F0502020204030204" pitchFamily="34" charset="0"/>
              </a:rPr>
              <a:t>:</a:t>
            </a:r>
            <a:endParaRPr lang="en-US" sz="1200" dirty="0">
              <a:solidFill>
                <a:srgbClr val="000000"/>
              </a:solidFill>
              <a:effectLst/>
              <a:latin typeface="+mj-lt"/>
              <a:ea typeface="Calibri" panose="020F0502020204030204" pitchFamily="34" charset="0"/>
            </a:endParaRPr>
          </a:p>
        </p:txBody>
      </p:sp>
      <p:pic>
        <p:nvPicPr>
          <p:cNvPr id="3074" name="Picture 2" descr="0-02-0a-2b9f33b9397502e509ec75a4232047028fb2a595df29b2f5fdab980faceb5865_cb8a40d9"/>
          <p:cNvPicPr>
            <a:picLocks noChangeAspect="1" noChangeArrowheads="1"/>
          </p:cNvPicPr>
          <p:nvPr/>
        </p:nvPicPr>
        <p:blipFill>
          <a:blip r:embed="rId2" cstate="print">
            <a:extLst>
              <a:ext uri="{28A0092B-C50C-407E-A947-70E740481C1C}">
                <a14:useLocalDpi xmlns:a14="http://schemas.microsoft.com/office/drawing/2010/main" val="0"/>
              </a:ext>
            </a:extLst>
          </a:blip>
          <a:srcRect b="18864"/>
          <a:stretch>
            <a:fillRect/>
          </a:stretch>
        </p:blipFill>
        <p:spPr bwMode="auto">
          <a:xfrm>
            <a:off x="4876800" y="2466976"/>
            <a:ext cx="3505200" cy="279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0-02-0a-af78f094df56f153de6fa4885eefa18d0ffe3455a60e1188f213a55908477c94_1e51acbc"/>
          <p:cNvPicPr>
            <a:picLocks noChangeAspect="1" noChangeArrowheads="1"/>
          </p:cNvPicPr>
          <p:nvPr/>
        </p:nvPicPr>
        <p:blipFill>
          <a:blip r:embed="rId3" cstate="print">
            <a:extLst>
              <a:ext uri="{28A0092B-C50C-407E-A947-70E740481C1C}">
                <a14:useLocalDpi xmlns:a14="http://schemas.microsoft.com/office/drawing/2010/main" val="0"/>
              </a:ext>
            </a:extLst>
          </a:blip>
          <a:srcRect t="9433"/>
          <a:stretch>
            <a:fillRect/>
          </a:stretch>
        </p:blipFill>
        <p:spPr bwMode="auto">
          <a:xfrm>
            <a:off x="1600110" y="2466976"/>
            <a:ext cx="3048090" cy="279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876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600200"/>
            <a:ext cx="8686800" cy="646331"/>
          </a:xfrm>
          <a:prstGeom prst="rect">
            <a:avLst/>
          </a:prstGeom>
        </p:spPr>
        <p:txBody>
          <a:bodyPr wrap="square">
            <a:spAutoFit/>
          </a:bodyPr>
          <a:lstStyle/>
          <a:p>
            <a:pPr algn="just">
              <a:spcAft>
                <a:spcPts val="0"/>
              </a:spcAft>
            </a:pPr>
            <a:r>
              <a:rPr lang="en-US" sz="1200" dirty="0" err="1" smtClean="0">
                <a:solidFill>
                  <a:srgbClr val="000000"/>
                </a:solidFill>
                <a:latin typeface="+mj-lt"/>
                <a:ea typeface="Calibri" panose="020F0502020204030204" pitchFamily="34" charset="0"/>
              </a:rPr>
              <a:t>Mostu</a:t>
            </a:r>
            <a:r>
              <a:rPr lang="en-US" sz="1200" dirty="0" smtClean="0">
                <a:solidFill>
                  <a:srgbClr val="000000"/>
                </a:solidFill>
                <a:latin typeface="+mj-lt"/>
                <a:ea typeface="Calibri" panose="020F0502020204030204" pitchFamily="34" charset="0"/>
              </a:rPr>
              <a:t> </a:t>
            </a:r>
            <a:r>
              <a:rPr lang="en-US" sz="1200" dirty="0">
                <a:solidFill>
                  <a:srgbClr val="000000"/>
                </a:solidFill>
                <a:latin typeface="+mj-lt"/>
                <a:ea typeface="Calibri" panose="020F0502020204030204" pitchFamily="34" charset="0"/>
              </a:rPr>
              <a:t>br. 51 </a:t>
            </a:r>
            <a:r>
              <a:rPr lang="en-US" sz="1200" dirty="0" err="1">
                <a:solidFill>
                  <a:srgbClr val="000000"/>
                </a:solidFill>
                <a:latin typeface="+mj-lt"/>
                <a:ea typeface="Calibri" panose="020F0502020204030204" pitchFamily="34" charset="0"/>
              </a:rPr>
              <a:t>obavljeni</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su</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svi</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radovi</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ojačanju</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temelja</a:t>
            </a:r>
            <a:r>
              <a:rPr lang="en-US" sz="1200" dirty="0">
                <a:solidFill>
                  <a:srgbClr val="000000"/>
                </a:solidFill>
                <a:latin typeface="+mj-lt"/>
                <a:ea typeface="Calibri" panose="020F0502020204030204" pitchFamily="34" charset="0"/>
              </a:rPr>
              <a:t> i </a:t>
            </a:r>
            <a:r>
              <a:rPr lang="en-US" sz="1200" dirty="0" err="1">
                <a:solidFill>
                  <a:srgbClr val="000000"/>
                </a:solidFill>
                <a:latin typeface="+mj-lt"/>
                <a:ea typeface="Calibri" panose="020F0502020204030204" pitchFamily="34" charset="0"/>
              </a:rPr>
              <a:t>stubova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Izvršena</a:t>
            </a:r>
            <a:r>
              <a:rPr lang="en-US" sz="1200" dirty="0">
                <a:solidFill>
                  <a:srgbClr val="000000"/>
                </a:solidFill>
                <a:latin typeface="+mj-lt"/>
                <a:ea typeface="Calibri" panose="020F0502020204030204" pitchFamily="34" charset="0"/>
              </a:rPr>
              <a:t> je </a:t>
            </a:r>
            <a:r>
              <a:rPr lang="en-US" sz="1200" dirty="0" err="1">
                <a:solidFill>
                  <a:srgbClr val="000000"/>
                </a:solidFill>
                <a:latin typeface="+mj-lt"/>
                <a:ea typeface="Calibri" panose="020F0502020204030204" pitchFamily="34" charset="0"/>
              </a:rPr>
              <a:t>sanacija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kanala</a:t>
            </a:r>
            <a:r>
              <a:rPr lang="en-US" sz="1200" dirty="0">
                <a:solidFill>
                  <a:srgbClr val="000000"/>
                </a:solidFill>
                <a:latin typeface="+mj-lt"/>
                <a:ea typeface="Calibri" panose="020F0502020204030204" pitchFamily="34" charset="0"/>
              </a:rPr>
              <a:t> za </a:t>
            </a:r>
            <a:r>
              <a:rPr lang="en-US" sz="1200" dirty="0" err="1">
                <a:solidFill>
                  <a:srgbClr val="000000"/>
                </a:solidFill>
                <a:latin typeface="+mj-lt"/>
                <a:ea typeface="Calibri" panose="020F0502020204030204" pitchFamily="34" charset="0"/>
              </a:rPr>
              <a:t>instalacije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Završeni</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su</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radovi</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ojačanju</a:t>
            </a:r>
            <a:r>
              <a:rPr lang="en-US" sz="1200" dirty="0">
                <a:solidFill>
                  <a:srgbClr val="000000"/>
                </a:solidFill>
                <a:latin typeface="+mj-lt"/>
                <a:ea typeface="Calibri" panose="020F0502020204030204" pitchFamily="34" charset="0"/>
              </a:rPr>
              <a:t> AB </a:t>
            </a:r>
            <a:r>
              <a:rPr lang="en-US" sz="1200" dirty="0" err="1">
                <a:solidFill>
                  <a:srgbClr val="000000"/>
                </a:solidFill>
                <a:latin typeface="+mj-lt"/>
                <a:ea typeface="Calibri" panose="020F0502020204030204" pitchFamily="34" charset="0"/>
              </a:rPr>
              <a:t>elemenata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mosta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Izvšrene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su</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sanacije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betonskih</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površina</a:t>
            </a:r>
            <a:r>
              <a:rPr lang="en-US" sz="1200" dirty="0">
                <a:solidFill>
                  <a:srgbClr val="000000"/>
                </a:solidFill>
                <a:latin typeface="+mj-lt"/>
                <a:ea typeface="Calibri" panose="020F0502020204030204" pitchFamily="34" charset="0"/>
              </a:rPr>
              <a:t> i </a:t>
            </a:r>
            <a:r>
              <a:rPr lang="en-US" sz="1200" dirty="0" err="1">
                <a:solidFill>
                  <a:srgbClr val="000000"/>
                </a:solidFill>
                <a:latin typeface="+mj-lt"/>
                <a:ea typeface="Calibri" panose="020F0502020204030204" pitchFamily="34" charset="0"/>
              </a:rPr>
              <a:t>ugradnje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dilatacije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obije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strane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mosta</a:t>
            </a:r>
            <a:r>
              <a:rPr lang="en-US" sz="1200" dirty="0" smtClean="0">
                <a:solidFill>
                  <a:srgbClr val="000000"/>
                </a:solidFill>
                <a:latin typeface="+mj-lt"/>
                <a:ea typeface="Calibri" panose="020F0502020204030204" pitchFamily="34" charset="0"/>
              </a:rPr>
              <a:t>.</a:t>
            </a:r>
            <a:r>
              <a:rPr lang="sr-Latn-ME" sz="1200" dirty="0" smtClean="0">
                <a:solidFill>
                  <a:srgbClr val="000000"/>
                </a:solidFill>
                <a:latin typeface="+mj-lt"/>
                <a:ea typeface="Calibri" panose="020F0502020204030204" pitchFamily="34" charset="0"/>
              </a:rPr>
              <a:t> </a:t>
            </a:r>
            <a:r>
              <a:rPr lang="en-US" sz="1200" dirty="0" err="1" smtClean="0">
                <a:solidFill>
                  <a:srgbClr val="000000"/>
                </a:solidFill>
                <a:latin typeface="+mj-lt"/>
                <a:ea typeface="Calibri" panose="020F0502020204030204" pitchFamily="34" charset="0"/>
              </a:rPr>
              <a:t>Montirana</a:t>
            </a:r>
            <a:r>
              <a:rPr lang="en-US" sz="1200" dirty="0" smtClean="0">
                <a:solidFill>
                  <a:srgbClr val="000000"/>
                </a:solidFill>
                <a:latin typeface="+mj-lt"/>
                <a:ea typeface="Calibri" panose="020F0502020204030204" pitchFamily="34" charset="0"/>
              </a:rPr>
              <a:t> </a:t>
            </a:r>
            <a:r>
              <a:rPr lang="en-US" sz="1200" dirty="0">
                <a:solidFill>
                  <a:srgbClr val="000000"/>
                </a:solidFill>
                <a:latin typeface="+mj-lt"/>
                <a:ea typeface="Calibri" panose="020F0502020204030204" pitchFamily="34" charset="0"/>
              </a:rPr>
              <a:t>je </a:t>
            </a:r>
            <a:r>
              <a:rPr lang="en-US" sz="1200" dirty="0" err="1">
                <a:solidFill>
                  <a:srgbClr val="000000"/>
                </a:solidFill>
                <a:latin typeface="+mj-lt"/>
                <a:ea typeface="Calibri" panose="020F0502020204030204" pitchFamily="34" charset="0"/>
              </a:rPr>
              <a:t>ograda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obije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strane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mosta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Ofarbane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su</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kompletne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sanirane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površine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mosta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Izvšrena</a:t>
            </a:r>
            <a:r>
              <a:rPr lang="en-US" sz="1200" dirty="0">
                <a:solidFill>
                  <a:srgbClr val="000000"/>
                </a:solidFill>
                <a:latin typeface="+mj-lt"/>
                <a:ea typeface="Calibri" panose="020F0502020204030204" pitchFamily="34" charset="0"/>
              </a:rPr>
              <a:t> je </a:t>
            </a:r>
            <a:r>
              <a:rPr lang="en-US" sz="1200" dirty="0" err="1">
                <a:solidFill>
                  <a:srgbClr val="000000"/>
                </a:solidFill>
                <a:latin typeface="+mj-lt"/>
                <a:ea typeface="Calibri" panose="020F0502020204030204" pitchFamily="34" charset="0"/>
              </a:rPr>
              <a:t>demontaža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skele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mosta</a:t>
            </a:r>
            <a:r>
              <a:rPr lang="en-US" sz="1200" dirty="0">
                <a:solidFill>
                  <a:srgbClr val="000000"/>
                </a:solidFill>
                <a:latin typeface="+mj-lt"/>
                <a:ea typeface="Calibri" panose="020F0502020204030204" pitchFamily="34" charset="0"/>
              </a:rPr>
              <a:t>.</a:t>
            </a:r>
            <a:endParaRPr lang="en-US" sz="1200" dirty="0">
              <a:solidFill>
                <a:srgbClr val="000000"/>
              </a:solidFill>
              <a:effectLst/>
              <a:latin typeface="+mj-lt"/>
              <a:ea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2743200"/>
            <a:ext cx="5908871" cy="3323740"/>
          </a:xfrm>
          <a:prstGeom prst="rect">
            <a:avLst/>
          </a:prstGeom>
        </p:spPr>
      </p:pic>
      <p:sp>
        <p:nvSpPr>
          <p:cNvPr id="6" name="Rectangle 5"/>
          <p:cNvSpPr/>
          <p:nvPr/>
        </p:nvSpPr>
        <p:spPr>
          <a:xfrm>
            <a:off x="2362200" y="694809"/>
            <a:ext cx="2582617" cy="369332"/>
          </a:xfrm>
          <a:prstGeom prst="rect">
            <a:avLst/>
          </a:prstGeom>
        </p:spPr>
        <p:txBody>
          <a:bodyPr wrap="square">
            <a:spAutoFit/>
          </a:bodyPr>
          <a:lstStyle/>
          <a:p>
            <a:pPr algn="ctr">
              <a:spcAft>
                <a:spcPts val="0"/>
              </a:spcAft>
            </a:pPr>
            <a:r>
              <a:rPr lang="en-US" dirty="0">
                <a:solidFill>
                  <a:srgbClr val="FF0000"/>
                </a:solidFill>
                <a:latin typeface="+mj-lt"/>
                <a:ea typeface="Calibri" panose="020F0502020204030204" pitchFamily="34" charset="0"/>
              </a:rPr>
              <a:t>Na </a:t>
            </a:r>
            <a:r>
              <a:rPr lang="sr-Latn-ME" dirty="0">
                <a:solidFill>
                  <a:srgbClr val="FF0000"/>
                </a:solidFill>
                <a:latin typeface="+mj-lt"/>
                <a:ea typeface="Calibri" panose="020F0502020204030204" pitchFamily="34" charset="0"/>
              </a:rPr>
              <a:t>M 51, km 343+915,23</a:t>
            </a:r>
            <a:endParaRPr lang="sr-Latn-ME" dirty="0">
              <a:solidFill>
                <a:srgbClr val="FF0000"/>
              </a:solidFill>
              <a:latin typeface="+mj-lt"/>
              <a:ea typeface="Calibri" panose="020F0502020204030204" pitchFamily="34" charset="0"/>
            </a:endParaRPr>
          </a:p>
        </p:txBody>
      </p:sp>
    </p:spTree>
    <p:extLst>
      <p:ext uri="{BB962C8B-B14F-4D97-AF65-F5344CB8AC3E}">
        <p14:creationId xmlns:p14="http://schemas.microsoft.com/office/powerpoint/2010/main" val="3003627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15962"/>
          </a:xfrm>
        </p:spPr>
        <p:txBody>
          <a:bodyPr/>
          <a:lstStyle/>
          <a:p>
            <a:r>
              <a:rPr lang="sr-Latn-ME" sz="2000" dirty="0" smtClean="0">
                <a:solidFill>
                  <a:srgbClr val="C00000"/>
                </a:solidFill>
              </a:rPr>
              <a:t>M 102, km 438+163,50</a:t>
            </a:r>
            <a:endParaRPr lang="en-US" sz="2000" dirty="0">
              <a:solidFill>
                <a:srgbClr val="C00000"/>
              </a:solidFill>
            </a:endParaRPr>
          </a:p>
        </p:txBody>
      </p:sp>
      <p:sp>
        <p:nvSpPr>
          <p:cNvPr id="3" name="Content Placeholder 2"/>
          <p:cNvSpPr>
            <a:spLocks noGrp="1"/>
          </p:cNvSpPr>
          <p:nvPr>
            <p:ph idx="1"/>
          </p:nvPr>
        </p:nvSpPr>
        <p:spPr>
          <a:xfrm>
            <a:off x="495300" y="990601"/>
            <a:ext cx="8915400" cy="5135564"/>
          </a:xfrm>
        </p:spPr>
        <p:txBody>
          <a:bodyPr>
            <a:normAutofit/>
          </a:bodyPr>
          <a:lstStyle/>
          <a:p>
            <a:pPr algn="just"/>
            <a:r>
              <a:rPr lang="sr-Latn-ME" sz="1200" dirty="0"/>
              <a:t>Na Mostu br. 102 izvršeni su radovi na sanaciji betonskih površina koji su obuhvatili sljedeće: sanacija zaštitnog sloja betona, segregiranih zona betona, degradacija betona dubljih od 5 cm, degradacija betona od 0,5-5 cm, kalcifikovanih zona betona, AKZ armature na mjestima oštećenih betonskih površina, nanošenje zaštitnog premaza betona na svim vidnim površinama betona, sanacija donjeg dijela grede samorazlivnim betonom. Takođe, izvršena je ugradnja novih poprečnih dilatacionih spojnica, čišćenje oko zone čeličnih ležišta i deblokiranje ležišta, nabavka, izrada, motaža 4 dodatna ležišta na stubu S2, AKZ čeličnih ležišta, demontaža postojeće i nabavka, izrada, AKZ i montaža nove ograde, kontrolisano rušenje betona desne konzole radi izrade novog parapeta i ugradnja armature i betona novog parapeta i kontrolisano rušenje postojećeg lijevog ivičnog vijenca, izrada i montaža prefabrikovanih AB ivičnih vijenaca, dogradnja na licu mjesta gornjeg dijela ivičnog vijenca, uklanjanje postojećih slivnika na cijeloj dužini mosta, nabavka, izrada, AKZ i montaža čeličnih slivničkih vertikala, nabavka, izrada, AKZ, montaža poklopaca kanala za instalacije od </a:t>
            </a:r>
            <a:r>
              <a:rPr lang="sr-Latn-ME" sz="1200" dirty="0" smtClean="0"/>
              <a:t>rebrastog </a:t>
            </a:r>
            <a:r>
              <a:rPr lang="sr-Latn-ME" sz="1200" dirty="0"/>
              <a:t>lima. Trenutno prisutne aktivnosti na ojačanju temelja obalnog stuba S1</a:t>
            </a:r>
            <a:r>
              <a:rPr lang="sr-Latn-ME" sz="1200" dirty="0" smtClean="0"/>
              <a:t>.</a:t>
            </a:r>
          </a:p>
          <a:p>
            <a:r>
              <a:rPr lang="en-US" sz="1200" dirty="0" err="1"/>
              <a:t>Procjenjuje</a:t>
            </a:r>
            <a:r>
              <a:rPr lang="en-US" sz="1200" dirty="0"/>
              <a:t> se da je </a:t>
            </a:r>
            <a:r>
              <a:rPr lang="en-US" sz="1200" dirty="0" err="1"/>
              <a:t>procenat</a:t>
            </a:r>
            <a:r>
              <a:rPr lang="en-US" sz="1200" dirty="0"/>
              <a:t> </a:t>
            </a:r>
            <a:r>
              <a:rPr lang="en-US" sz="1200" dirty="0" err="1"/>
              <a:t>zasad</a:t>
            </a:r>
            <a:r>
              <a:rPr lang="en-US" sz="1200" dirty="0"/>
              <a:t> </a:t>
            </a:r>
            <a:r>
              <a:rPr lang="en-US" sz="1200" dirty="0" err="1"/>
              <a:t>izvršenih</a:t>
            </a:r>
            <a:r>
              <a:rPr lang="en-US" sz="1200" dirty="0"/>
              <a:t> </a:t>
            </a:r>
            <a:r>
              <a:rPr lang="en-US" sz="1200" dirty="0" err="1"/>
              <a:t>radova</a:t>
            </a:r>
            <a:r>
              <a:rPr lang="en-US" sz="1200" dirty="0"/>
              <a:t> </a:t>
            </a:r>
            <a:r>
              <a:rPr lang="en-US" sz="1200" dirty="0" err="1"/>
              <a:t>na</a:t>
            </a:r>
            <a:r>
              <a:rPr lang="en-US" sz="1200" dirty="0"/>
              <a:t> </a:t>
            </a:r>
            <a:r>
              <a:rPr lang="en-US" sz="1200" dirty="0" err="1"/>
              <a:t>donjem</a:t>
            </a:r>
            <a:r>
              <a:rPr lang="en-US" sz="1200" dirty="0"/>
              <a:t> </a:t>
            </a:r>
            <a:r>
              <a:rPr lang="en-US" sz="1200" dirty="0" err="1"/>
              <a:t>stroju</a:t>
            </a:r>
            <a:r>
              <a:rPr lang="en-US" sz="1200" dirty="0"/>
              <a:t> 95%.</a:t>
            </a:r>
          </a:p>
          <a:p>
            <a:endParaRPr lang="en-US" sz="1400" dirty="0"/>
          </a:p>
        </p:txBody>
      </p:sp>
      <p:pic>
        <p:nvPicPr>
          <p:cNvPr id="5" name="Picture 4" descr="C:\Users\Stoni 2\AppData\Local\Microsoft\Windows\INetCache\Content.Word\0-02-0a-6f1592b53e73425c31ccb3269966458a2a2fc5850002014e42da514d74d9d28a_871ff58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505200"/>
            <a:ext cx="3048000" cy="2519680"/>
          </a:xfrm>
          <a:prstGeom prst="rect">
            <a:avLst/>
          </a:prstGeom>
          <a:noFill/>
          <a:ln>
            <a:noFill/>
          </a:ln>
        </p:spPr>
      </p:pic>
      <p:pic>
        <p:nvPicPr>
          <p:cNvPr id="6" name="Picture 2" descr="0-02-0a-6d2851aefecd40a72993b98c26ad24a36340947cd3b3aa3166ef7baf03ce8227_837eaf6a"/>
          <p:cNvPicPr>
            <a:picLocks noChangeAspect="1" noChangeArrowheads="1"/>
          </p:cNvPicPr>
          <p:nvPr/>
        </p:nvPicPr>
        <p:blipFill>
          <a:blip r:embed="rId3" cstate="print">
            <a:extLst>
              <a:ext uri="{28A0092B-C50C-407E-A947-70E740481C1C}">
                <a14:useLocalDpi xmlns:a14="http://schemas.microsoft.com/office/drawing/2010/main" val="0"/>
              </a:ext>
            </a:extLst>
          </a:blip>
          <a:srcRect l="11792" r="4709"/>
          <a:stretch>
            <a:fillRect/>
          </a:stretch>
        </p:blipFill>
        <p:spPr bwMode="auto">
          <a:xfrm>
            <a:off x="5905500" y="3505200"/>
            <a:ext cx="32385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335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4953000" cy="874085"/>
          </a:xfrm>
          <a:prstGeom prst="rect">
            <a:avLst/>
          </a:prstGeom>
        </p:spPr>
        <p:txBody>
          <a:bodyPr>
            <a:spAutoFit/>
          </a:bodyPr>
          <a:lstStyle/>
          <a:p>
            <a:pPr>
              <a:lnSpc>
                <a:spcPct val="107000"/>
              </a:lnSpc>
              <a:spcAft>
                <a:spcPts val="0"/>
              </a:spcAft>
            </a:pPr>
            <a:r>
              <a:rPr lang="sr-Latn-ME" sz="1200" b="1" dirty="0">
                <a:latin typeface="Calibri" panose="020F0502020204030204" pitchFamily="34" charset="0"/>
                <a:ea typeface="Calibri" panose="020F0502020204030204" pitchFamily="34" charset="0"/>
                <a:cs typeface="Times New Roman" panose="02020603050405020304" pitchFamily="18" charset="0"/>
              </a:rPr>
              <a:t>Izvođač radova: </a:t>
            </a:r>
            <a:r>
              <a:rPr lang="sr-Latn-ME" sz="1200" dirty="0">
                <a:latin typeface="Calibri" panose="020F0502020204030204" pitchFamily="34" charset="0"/>
                <a:ea typeface="Calibri" panose="020F0502020204030204" pitchFamily="34" charset="0"/>
                <a:cs typeface="Times New Roman" panose="02020603050405020304" pitchFamily="18" charset="0"/>
              </a:rPr>
              <a:t> IGP Fidija doo, Podgorica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r-Latn-ME" sz="1200" b="1" dirty="0">
                <a:latin typeface="Calibri" panose="020F0502020204030204" pitchFamily="34" charset="0"/>
                <a:ea typeface="Calibri" panose="020F0502020204030204" pitchFamily="34" charset="0"/>
                <a:cs typeface="Times New Roman" panose="02020603050405020304" pitchFamily="18" charset="0"/>
              </a:rPr>
              <a:t>Nadzor</a:t>
            </a:r>
            <a:r>
              <a:rPr lang="sr-Latn-ME" sz="1200" dirty="0">
                <a:latin typeface="Calibri" panose="020F0502020204030204" pitchFamily="34" charset="0"/>
                <a:ea typeface="Calibri" panose="020F0502020204030204" pitchFamily="34" charset="0"/>
                <a:cs typeface="Times New Roman" panose="02020603050405020304" pitchFamily="18" charset="0"/>
              </a:rPr>
              <a:t>: Institut za građevinarstvo doo, Podgorica</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r-Latn-ME" sz="1200" b="1" dirty="0">
                <a:latin typeface="Calibri" panose="020F0502020204030204" pitchFamily="34" charset="0"/>
                <a:ea typeface="Calibri" panose="020F0502020204030204" pitchFamily="34" charset="0"/>
                <a:cs typeface="Times New Roman" panose="02020603050405020304" pitchFamily="18" charset="0"/>
              </a:rPr>
              <a:t>Datum uvođenja Izvođača radova u posao: </a:t>
            </a:r>
            <a:r>
              <a:rPr lang="sr-Latn-ME" sz="1200" dirty="0">
                <a:latin typeface="Calibri" panose="020F0502020204030204" pitchFamily="34" charset="0"/>
                <a:ea typeface="Calibri" panose="020F0502020204030204" pitchFamily="34" charset="0"/>
                <a:cs typeface="Times New Roman" panose="02020603050405020304" pitchFamily="18" charset="0"/>
              </a:rPr>
              <a:t>03. 10. 2019. godine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r-Latn-ME" sz="1200" b="1" dirty="0">
                <a:latin typeface="Calibri" panose="020F0502020204030204" pitchFamily="34" charset="0"/>
                <a:ea typeface="Calibri" panose="020F0502020204030204" pitchFamily="34" charset="0"/>
                <a:cs typeface="Times New Roman" panose="02020603050405020304" pitchFamily="18" charset="0"/>
              </a:rPr>
              <a:t>Datum završetka radova:</a:t>
            </a:r>
            <a:r>
              <a:rPr lang="sr-Latn-ME" sz="1200" dirty="0">
                <a:latin typeface="Calibri" panose="020F0502020204030204" pitchFamily="34" charset="0"/>
                <a:ea typeface="Calibri" panose="020F0502020204030204" pitchFamily="34" charset="0"/>
                <a:cs typeface="Times New Roman" panose="02020603050405020304" pitchFamily="18" charset="0"/>
              </a:rPr>
              <a:t> 03. 06. 2021. godine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92760555"/>
              </p:ext>
            </p:extLst>
          </p:nvPr>
        </p:nvGraphicFramePr>
        <p:xfrm>
          <a:off x="914400" y="3124200"/>
          <a:ext cx="4857115" cy="2065338"/>
        </p:xfrm>
        <a:graphic>
          <a:graphicData uri="http://schemas.openxmlformats.org/drawingml/2006/table">
            <a:tbl>
              <a:tblPr firstRow="1" firstCol="1" bandRow="1">
                <a:tableStyleId>{5C22544A-7EE6-4342-B048-85BDC9FD1C3A}</a:tableStyleId>
              </a:tblPr>
              <a:tblGrid>
                <a:gridCol w="1347470"/>
                <a:gridCol w="1169670"/>
                <a:gridCol w="1170305"/>
                <a:gridCol w="1169670"/>
              </a:tblGrid>
              <a:tr h="0">
                <a:tc gridSpan="4">
                  <a:txBody>
                    <a:bodyPr/>
                    <a:lstStyle/>
                    <a:p>
                      <a:pPr algn="ctr">
                        <a:lnSpc>
                          <a:spcPct val="107000"/>
                        </a:lnSpc>
                        <a:spcAft>
                          <a:spcPts val="0"/>
                        </a:spcAft>
                      </a:pPr>
                      <a:r>
                        <a:rPr lang="sr-Latn-ME" sz="1100" dirty="0">
                          <a:effectLst/>
                        </a:rPr>
                        <a:t>LOT 1- INVESTICIONO ODRŽAVANJE 6 BETONSKIH MOSTOVA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algn="ctr">
                        <a:lnSpc>
                          <a:spcPct val="107000"/>
                        </a:lnSpc>
                        <a:spcAft>
                          <a:spcPts val="0"/>
                        </a:spcAft>
                      </a:pPr>
                      <a:r>
                        <a:rPr lang="sr-Latn-ME" sz="1100">
                          <a:effectLst/>
                        </a:rPr>
                        <a:t>Opis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ME" sz="1100">
                          <a:effectLst/>
                        </a:rPr>
                        <a:t>Ugovorena vrijednost (EUR)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ME" sz="1100">
                          <a:effectLst/>
                        </a:rPr>
                        <a:t>Realizacija do danas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sr-Latn-ME" sz="1100">
                          <a:effectLst/>
                        </a:rPr>
                        <a:t>Ukupna realizacija (EUR)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sr-Latn-ME" sz="1100" dirty="0">
                          <a:effectLst/>
                        </a:rPr>
                        <a:t>Generalne aktivnosti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48.000,00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10,42 %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5.000,00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sr-Latn-ME" sz="1100">
                          <a:effectLst/>
                        </a:rPr>
                        <a:t>Most br.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140.063,29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11,59 %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16.237,88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sr-Latn-ME" sz="1100">
                          <a:effectLst/>
                        </a:rPr>
                        <a:t>Most br.13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358.944,39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sr-Latn-ME" sz="1100">
                          <a:effectLst/>
                        </a:rPr>
                        <a:t>Most br.19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823.508,44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7,28 %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59.966,44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sr-Latn-ME" sz="1100">
                          <a:effectLst/>
                        </a:rPr>
                        <a:t>Most br.33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dirty="0">
                          <a:effectLst/>
                        </a:rPr>
                        <a:t>674.076,98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sr-Latn-ME" sz="1100">
                          <a:effectLst/>
                        </a:rPr>
                        <a:t>Most br.51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614.370,30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36,41 %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223.692,53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sr-Latn-ME" sz="1100">
                          <a:effectLst/>
                        </a:rPr>
                        <a:t>Most br.102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193.680,23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38,32 %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74.227,78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sr-Latn-ME" sz="1100">
                          <a:effectLst/>
                        </a:rPr>
                        <a:t>Nepredviđeni radovi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285.264,36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3,72 %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10.606,96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sr-Latn-ME" sz="1100">
                          <a:effectLst/>
                        </a:rPr>
                        <a:t>UKUPNO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3.137.907,98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a:effectLst/>
                        </a:rPr>
                        <a:t>12,42 %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sr-Latn-ME" sz="1100" dirty="0">
                          <a:effectLst/>
                        </a:rPr>
                        <a:t>389.731,60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2524125" y="2723927"/>
            <a:ext cx="479107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ME"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Tabelarni prikaz  finansijske realizacije projekta na dan 31. 07. 2020. godine:</a:t>
            </a:r>
            <a:endParaRPr kumimoji="0" 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2119" y="257897"/>
            <a:ext cx="4366161" cy="2455966"/>
          </a:xfrm>
          <a:prstGeom prst="rect">
            <a:avLst/>
          </a:prstGeom>
        </p:spPr>
      </p:pic>
    </p:spTree>
    <p:extLst>
      <p:ext uri="{BB962C8B-B14F-4D97-AF65-F5344CB8AC3E}">
        <p14:creationId xmlns:p14="http://schemas.microsoft.com/office/powerpoint/2010/main" val="281126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alpha val="55000"/>
          </a:schemeClr>
        </a:solidFill>
        <a:effectLst/>
      </p:bgPr>
    </p:bg>
    <p:spTree>
      <p:nvGrpSpPr>
        <p:cNvPr id="1" name=""/>
        <p:cNvGrpSpPr/>
        <p:nvPr/>
      </p:nvGrpSpPr>
      <p:grpSpPr>
        <a:xfrm>
          <a:off x="0" y="0"/>
          <a:ext cx="0" cy="0"/>
          <a:chOff x="0" y="0"/>
          <a:chExt cx="0" cy="0"/>
        </a:xfrm>
      </p:grpSpPr>
      <p:sp>
        <p:nvSpPr>
          <p:cNvPr id="16" name="Subtitle 2"/>
          <p:cNvSpPr txBox="1">
            <a:spLocks/>
          </p:cNvSpPr>
          <p:nvPr/>
        </p:nvSpPr>
        <p:spPr>
          <a:xfrm>
            <a:off x="1524000" y="609600"/>
            <a:ext cx="6934200" cy="30480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r-Latn-CS" sz="1600" i="0" u="none" strike="noStrike" kern="1200" cap="none" spc="0" normalizeH="0" baseline="0" noProof="0" dirty="0" smtClean="0">
              <a:ln>
                <a:noFill/>
              </a:ln>
              <a:effectLst/>
              <a:uLnTx/>
              <a:uFillTx/>
              <a:latin typeface="+mn-lt"/>
              <a:ea typeface="+mn-ea"/>
              <a:cs typeface="+mn-cs"/>
            </a:endParaRPr>
          </a:p>
        </p:txBody>
      </p:sp>
      <p:sp>
        <p:nvSpPr>
          <p:cNvPr id="19" name="Rectangle 18"/>
          <p:cNvSpPr/>
          <p:nvPr/>
        </p:nvSpPr>
        <p:spPr>
          <a:xfrm>
            <a:off x="2508251" y="228600"/>
            <a:ext cx="5803900" cy="400110"/>
          </a:xfrm>
          <a:prstGeom prst="rect">
            <a:avLst/>
          </a:prstGeom>
        </p:spPr>
        <p:txBody>
          <a:bodyPr wrap="square">
            <a:spAutoFit/>
          </a:bodyPr>
          <a:lstStyle/>
          <a:p>
            <a:r>
              <a:rPr lang="sr-Latn-CS" sz="2000" b="1" i="1" dirty="0" smtClean="0">
                <a:solidFill>
                  <a:srgbClr val="C00000"/>
                </a:solidFill>
                <a:latin typeface="+mn-lt"/>
              </a:rPr>
              <a:t>Željeznička Infrastruktura Crne Gore - AD Podgorica</a:t>
            </a:r>
            <a:endParaRPr lang="en-US" sz="2000" b="1" dirty="0">
              <a:solidFill>
                <a:srgbClr val="C00000"/>
              </a:solidFill>
              <a:latin typeface="+mn-lt"/>
            </a:endParaRPr>
          </a:p>
        </p:txBody>
      </p:sp>
      <p:cxnSp>
        <p:nvCxnSpPr>
          <p:cNvPr id="20" name="Straight Connector 19"/>
          <p:cNvCxnSpPr/>
          <p:nvPr/>
        </p:nvCxnSpPr>
        <p:spPr>
          <a:xfrm>
            <a:off x="2838450" y="533400"/>
            <a:ext cx="5321301" cy="1588"/>
          </a:xfrm>
          <a:prstGeom prst="line">
            <a:avLst/>
          </a:prstGeom>
          <a:ln w="3175" cap="flat">
            <a:solidFill>
              <a:srgbClr val="CC3300"/>
            </a:solidFill>
            <a:bevel/>
          </a:ln>
          <a:effectLst/>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3003550" y="609600"/>
            <a:ext cx="5003801" cy="6350"/>
          </a:xfrm>
          <a:prstGeom prst="line">
            <a:avLst/>
          </a:prstGeom>
          <a:ln w="3175" cap="flat">
            <a:solidFill>
              <a:schemeClr val="bg1">
                <a:lumMod val="50000"/>
              </a:schemeClr>
            </a:solidFill>
            <a:bevel/>
          </a:ln>
          <a:effectLst/>
        </p:spPr>
        <p:style>
          <a:lnRef idx="2">
            <a:schemeClr val="accent5"/>
          </a:lnRef>
          <a:fillRef idx="0">
            <a:schemeClr val="accent5"/>
          </a:fillRef>
          <a:effectRef idx="1">
            <a:schemeClr val="accent5"/>
          </a:effectRef>
          <a:fontRef idx="minor">
            <a:schemeClr val="tx1"/>
          </a:fontRef>
        </p:style>
      </p:cxnSp>
      <p:sp>
        <p:nvSpPr>
          <p:cNvPr id="28" name="Subtitle 2"/>
          <p:cNvSpPr txBox="1">
            <a:spLocks/>
          </p:cNvSpPr>
          <p:nvPr/>
        </p:nvSpPr>
        <p:spPr>
          <a:xfrm>
            <a:off x="1485900" y="3657600"/>
            <a:ext cx="6934200" cy="304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r-Latn-CS" i="0" u="none" strike="noStrike" kern="1200" cap="none" spc="0" normalizeH="0" baseline="0" noProof="0" dirty="0" smtClean="0">
              <a:ln>
                <a:noFill/>
              </a:ln>
              <a:effectLst/>
              <a:uLnTx/>
              <a:uFillTx/>
              <a:latin typeface="+mn-lt"/>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2928779"/>
            <a:ext cx="3816351" cy="272842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425" y="2954229"/>
            <a:ext cx="3088975" cy="2702976"/>
          </a:xfrm>
          <a:prstGeom prst="rect">
            <a:avLst/>
          </a:prstGeom>
        </p:spPr>
      </p:pic>
      <p:sp>
        <p:nvSpPr>
          <p:cNvPr id="4" name="Title 3"/>
          <p:cNvSpPr>
            <a:spLocks noGrp="1"/>
          </p:cNvSpPr>
          <p:nvPr>
            <p:ph type="title"/>
          </p:nvPr>
        </p:nvSpPr>
        <p:spPr>
          <a:xfrm>
            <a:off x="533399" y="310267"/>
            <a:ext cx="8915400" cy="939095"/>
          </a:xfrm>
        </p:spPr>
        <p:txBody>
          <a:bodyPr/>
          <a:lstStyle/>
          <a:p>
            <a:r>
              <a:rPr lang="sr-Latn-ME" sz="2000" dirty="0" smtClean="0">
                <a:solidFill>
                  <a:srgbClr val="FF0000"/>
                </a:solidFill>
              </a:rPr>
              <a:t>M7, km 299+348,19</a:t>
            </a:r>
            <a:endParaRPr lang="en-US" sz="2000" dirty="0">
              <a:solidFill>
                <a:srgbClr val="FF0000"/>
              </a:solidFill>
            </a:endParaRPr>
          </a:p>
        </p:txBody>
      </p:sp>
      <p:sp>
        <p:nvSpPr>
          <p:cNvPr id="6" name="Rectangle 5"/>
          <p:cNvSpPr/>
          <p:nvPr/>
        </p:nvSpPr>
        <p:spPr>
          <a:xfrm flipH="1">
            <a:off x="533399" y="989012"/>
            <a:ext cx="8305800" cy="1969770"/>
          </a:xfrm>
          <a:prstGeom prst="rect">
            <a:avLst/>
          </a:prstGeom>
        </p:spPr>
        <p:txBody>
          <a:bodyPr wrap="square">
            <a:spAutoFit/>
          </a:bodyPr>
          <a:lstStyle/>
          <a:p>
            <a:pPr algn="just">
              <a:spcAft>
                <a:spcPts val="0"/>
              </a:spcAft>
            </a:pPr>
            <a:r>
              <a:rPr lang="sr-Latn-ME" sz="1200" dirty="0">
                <a:latin typeface="+mj-lt"/>
                <a:ea typeface="Calibri" panose="020F0502020204030204" pitchFamily="34" charset="0"/>
              </a:rPr>
              <a:t>Na Mostu br. </a:t>
            </a:r>
            <a:r>
              <a:rPr lang="sr-Latn-ME" sz="1200" dirty="0" smtClean="0">
                <a:latin typeface="+mj-lt"/>
                <a:ea typeface="Calibri" panose="020F0502020204030204" pitchFamily="34" charset="0"/>
              </a:rPr>
              <a:t>7 je procenat izvedenih radova 20 % od ukupno ugovorene vrijednosti. Uglavnom su završeni radovi na dijelu gornjeg stroja, sanaciji hidroizolacije.</a:t>
            </a:r>
            <a:r>
              <a:rPr lang="sr-Latn-ME" sz="1200" dirty="0">
                <a:latin typeface="+mj-lt"/>
                <a:ea typeface="Calibri" panose="020F0502020204030204" pitchFamily="34" charset="0"/>
              </a:rPr>
              <a:t> Na Mostu br. 7 </a:t>
            </a:r>
            <a:r>
              <a:rPr lang="sr-Latn-ME" sz="1200" dirty="0">
                <a:latin typeface="+mj-lt"/>
                <a:ea typeface="Calibri" panose="020F0502020204030204" pitchFamily="34" charset="0"/>
                <a:cs typeface="TimesNewRomanPSMT"/>
              </a:rPr>
              <a:t>su takođe završeni sljedeći radovi: štemanje postojećeg parapeta tucaničkog zastora, </a:t>
            </a:r>
            <a:r>
              <a:rPr lang="sr-Latn-ME" sz="1200" dirty="0">
                <a:latin typeface="+mj-lt"/>
                <a:ea typeface="Calibri" panose="020F0502020204030204" pitchFamily="34" charset="0"/>
              </a:rPr>
              <a:t>armiranje i betoniranje </a:t>
            </a:r>
            <a:r>
              <a:rPr lang="sr-Latn-ME" sz="1200" dirty="0">
                <a:latin typeface="+mj-lt"/>
                <a:ea typeface="Calibri" panose="020F0502020204030204" pitchFamily="34" charset="0"/>
                <a:cs typeface="TimesNewRomanPSMT"/>
              </a:rPr>
              <a:t>novog parapeta tucaničkog zastora, čišćenje kanala za TK instalacije i </a:t>
            </a:r>
            <a:r>
              <a:rPr lang="sr-Latn-ME" sz="1200" dirty="0">
                <a:latin typeface="+mj-lt"/>
                <a:ea typeface="Calibri" panose="020F0502020204030204" pitchFamily="34" charset="0"/>
              </a:rPr>
              <a:t>priprema za saniranje, s</a:t>
            </a:r>
            <a:r>
              <a:rPr lang="sr-Latn-ME" sz="1200" dirty="0">
                <a:latin typeface="+mj-lt"/>
                <a:ea typeface="Calibri" panose="020F0502020204030204" pitchFamily="34" charset="0"/>
                <a:cs typeface="TimesNewRomanPSMT"/>
              </a:rPr>
              <a:t>anacija vertikalnih površina podužnih betons</a:t>
            </a:r>
            <a:r>
              <a:rPr lang="sr-Latn-ME" sz="1200" dirty="0">
                <a:latin typeface="+mj-lt"/>
                <a:ea typeface="Calibri" panose="020F0502020204030204" pitchFamily="34" charset="0"/>
              </a:rPr>
              <a:t>kih kanala za TK instalacije i odvodnjavanje, k</a:t>
            </a:r>
            <a:r>
              <a:rPr lang="sr-Latn-ME" sz="1200" dirty="0">
                <a:latin typeface="+mj-lt"/>
                <a:ea typeface="Calibri" panose="020F0502020204030204" pitchFamily="34" charset="0"/>
                <a:cs typeface="TimesNewRomanPSMT"/>
              </a:rPr>
              <a:t>ontrolisano rušenje betona pješačkih staza (sa zadržavanjem postojeće armature) u</a:t>
            </a:r>
            <a:endParaRPr lang="en-US" sz="1200" dirty="0">
              <a:latin typeface="+mj-lt"/>
              <a:ea typeface="Times New Roman" panose="02020603050405020304" pitchFamily="18" charset="0"/>
            </a:endParaRPr>
          </a:p>
          <a:p>
            <a:r>
              <a:rPr lang="sr-Latn-ME" sz="1200" dirty="0">
                <a:latin typeface="+mj-lt"/>
                <a:ea typeface="Calibri" panose="020F0502020204030204" pitchFamily="34" charset="0"/>
                <a:cs typeface="TimesNewRomanPSMT"/>
              </a:rPr>
              <a:t>ivičnoj zoni, radi ugradnje novog ivičnog vijenca i demontaža postojeće ograde</a:t>
            </a:r>
            <a:r>
              <a:rPr lang="sr-Latn-ME" sz="1200" dirty="0">
                <a:latin typeface="+mj-lt"/>
                <a:ea typeface="Calibri" panose="020F0502020204030204" pitchFamily="34" charset="0"/>
              </a:rPr>
              <a:t>, kontrolisano </a:t>
            </a:r>
            <a:r>
              <a:rPr lang="sr-Latn-ME" sz="1200" dirty="0">
                <a:latin typeface="+mj-lt"/>
                <a:ea typeface="Calibri" panose="020F0502020204030204" pitchFamily="34" charset="0"/>
                <a:cs typeface="TimesNewRomanPSMT"/>
              </a:rPr>
              <a:t>rušenje betona kolovozne AB ploče</a:t>
            </a:r>
            <a:r>
              <a:rPr lang="sr-Latn-ME" sz="1200" dirty="0">
                <a:latin typeface="+mj-lt"/>
                <a:ea typeface="Calibri" panose="020F0502020204030204" pitchFamily="34" charset="0"/>
              </a:rPr>
              <a:t>, parapeta i zidova kanala za instalacije radi ugradnje novih dilatacionih spojnica, u</a:t>
            </a:r>
            <a:r>
              <a:rPr lang="sr-Latn-ME" sz="1200" dirty="0">
                <a:latin typeface="+mj-lt"/>
                <a:ea typeface="Calibri" panose="020F0502020204030204" pitchFamily="34" charset="0"/>
                <a:cs typeface="TimesNewRomanPSMT"/>
              </a:rPr>
              <a:t>klanjanje postojećih slivnika i slivničkih vetikala na cijeloj dužini mosta</a:t>
            </a:r>
            <a:r>
              <a:rPr lang="sr-Latn-ME" sz="1200" dirty="0">
                <a:latin typeface="+mj-lt"/>
                <a:ea typeface="Calibri" panose="020F0502020204030204" pitchFamily="34" charset="0"/>
              </a:rPr>
              <a:t>, u</a:t>
            </a:r>
            <a:r>
              <a:rPr lang="sr-Latn-ME" sz="1200" dirty="0">
                <a:latin typeface="+mj-lt"/>
                <a:ea typeface="Calibri" panose="020F0502020204030204" pitchFamily="34" charset="0"/>
                <a:cs typeface="TimesNewRomanPSMT"/>
              </a:rPr>
              <a:t>klanjanje postojećih poklopaca kanala za instalacije u punoj dužini mosta</a:t>
            </a:r>
            <a:r>
              <a:rPr lang="sr-Latn-ME" sz="1200" dirty="0">
                <a:latin typeface="+mj-lt"/>
                <a:ea typeface="Calibri" panose="020F0502020204030204" pitchFamily="34" charset="0"/>
              </a:rPr>
              <a:t>, i</a:t>
            </a:r>
            <a:r>
              <a:rPr lang="sr-Latn-ME" sz="1200" dirty="0">
                <a:latin typeface="+mj-lt"/>
                <a:ea typeface="Calibri" panose="020F0502020204030204" pitchFamily="34" charset="0"/>
                <a:cs typeface="TimesNewRomanPSMT"/>
              </a:rPr>
              <a:t>zrada i montaža </a:t>
            </a:r>
            <a:r>
              <a:rPr lang="sr-Latn-ME" sz="1200" dirty="0">
                <a:latin typeface="+mj-lt"/>
                <a:ea typeface="Calibri" panose="020F0502020204030204" pitchFamily="34" charset="0"/>
              </a:rPr>
              <a:t>p</a:t>
            </a:r>
            <a:r>
              <a:rPr lang="sr-Latn-ME" sz="1200" dirty="0">
                <a:latin typeface="+mj-lt"/>
                <a:ea typeface="Calibri" panose="020F0502020204030204" pitchFamily="34" charset="0"/>
                <a:cs typeface="TimesNewRomanPSMT"/>
              </a:rPr>
              <a:t>refabrikovanih ivičnih vijenaca u dužini od 4 </a:t>
            </a:r>
            <a:r>
              <a:rPr lang="sr-Latn-ME" sz="1200" dirty="0">
                <a:latin typeface="+mj-lt"/>
                <a:ea typeface="Calibri" panose="020F0502020204030204" pitchFamily="34" charset="0"/>
              </a:rPr>
              <a:t>m, ugradnja dilatacione sprave. </a:t>
            </a:r>
            <a:endParaRPr lang="en-US" sz="1200" dirty="0">
              <a:latin typeface="+mj-lt"/>
            </a:endParaRPr>
          </a:p>
          <a:p>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915400" cy="1143000"/>
          </a:xfrm>
        </p:spPr>
        <p:txBody>
          <a:bodyPr>
            <a:normAutofit fontScale="90000"/>
          </a:bodyPr>
          <a:lstStyle/>
          <a:p>
            <a:pPr algn="l"/>
            <a:r>
              <a:rPr lang="sr-Latn-ME" sz="1300" dirty="0" smtClean="0"/>
              <a:t>-</a:t>
            </a:r>
            <a:br>
              <a:rPr lang="sr-Latn-ME" sz="1300" dirty="0" smtClean="0"/>
            </a:br>
            <a:r>
              <a:rPr lang="sr-Latn-ME" sz="1300" dirty="0"/>
              <a:t/>
            </a:r>
            <a:br>
              <a:rPr lang="sr-Latn-ME" sz="1300" dirty="0"/>
            </a:br>
            <a:r>
              <a:rPr lang="sr-Latn-ME" sz="1300" dirty="0" smtClean="0"/>
              <a:t/>
            </a:r>
            <a:br>
              <a:rPr lang="sr-Latn-ME" sz="1300" dirty="0" smtClean="0"/>
            </a:br>
            <a:r>
              <a:rPr lang="sr-Latn-ME" sz="1300" dirty="0" smtClean="0"/>
              <a:t> </a:t>
            </a:r>
            <a:br>
              <a:rPr lang="sr-Latn-ME" sz="1300" dirty="0" smtClean="0"/>
            </a:br>
            <a:r>
              <a:rPr lang="sr-Latn-ME" sz="1300" dirty="0"/>
              <a:t/>
            </a:r>
            <a:br>
              <a:rPr lang="sr-Latn-ME" sz="1300" dirty="0"/>
            </a:br>
            <a:r>
              <a:rPr lang="sr-Latn-ME" sz="1300" dirty="0" smtClean="0"/>
              <a:t/>
            </a:r>
            <a:br>
              <a:rPr lang="sr-Latn-ME" sz="1300" dirty="0" smtClean="0"/>
            </a:br>
            <a:r>
              <a:rPr lang="en-US" sz="1300" dirty="0"/>
              <a:t/>
            </a:r>
            <a:br>
              <a:rPr lang="en-US" sz="1300" dirty="0"/>
            </a:br>
            <a:r>
              <a:rPr lang="en-US" sz="1050" dirty="0"/>
              <a:t/>
            </a:r>
            <a:br>
              <a:rPr lang="en-US" sz="1050" dirty="0"/>
            </a:br>
            <a:r>
              <a:rPr lang="en-US" sz="1100" dirty="0"/>
              <a:t/>
            </a:r>
            <a:br>
              <a:rPr lang="en-US" sz="1100" dirty="0"/>
            </a:br>
            <a:r>
              <a:rPr lang="en-US" sz="1100" dirty="0"/>
              <a:t/>
            </a:r>
            <a:br>
              <a:rPr lang="en-US" sz="1100" dirty="0"/>
            </a:br>
            <a:endParaRPr lang="en-US" sz="11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592" y="609600"/>
            <a:ext cx="3714750" cy="4953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541547"/>
            <a:ext cx="3810000" cy="5080000"/>
          </a:xfrm>
          <a:prstGeom prst="rect">
            <a:avLst/>
          </a:prstGeom>
        </p:spPr>
      </p:pic>
    </p:spTree>
    <p:extLst>
      <p:ext uri="{BB962C8B-B14F-4D97-AF65-F5344CB8AC3E}">
        <p14:creationId xmlns:p14="http://schemas.microsoft.com/office/powerpoint/2010/main" val="668070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alpha val="55000"/>
          </a:schemeClr>
        </a:solidFill>
        <a:effectLst/>
      </p:bgPr>
    </p:bg>
    <p:spTree>
      <p:nvGrpSpPr>
        <p:cNvPr id="1" name=""/>
        <p:cNvGrpSpPr/>
        <p:nvPr/>
      </p:nvGrpSpPr>
      <p:grpSpPr>
        <a:xfrm>
          <a:off x="0" y="0"/>
          <a:ext cx="0" cy="0"/>
          <a:chOff x="0" y="0"/>
          <a:chExt cx="0" cy="0"/>
        </a:xfrm>
      </p:grpSpPr>
      <p:cxnSp>
        <p:nvCxnSpPr>
          <p:cNvPr id="20" name="Straight Connector 19"/>
          <p:cNvCxnSpPr/>
          <p:nvPr/>
        </p:nvCxnSpPr>
        <p:spPr>
          <a:xfrm>
            <a:off x="1219200" y="523617"/>
            <a:ext cx="5321301" cy="1588"/>
          </a:xfrm>
          <a:prstGeom prst="line">
            <a:avLst/>
          </a:prstGeom>
          <a:ln w="3175" cap="flat">
            <a:solidFill>
              <a:srgbClr val="CC3300"/>
            </a:solidFill>
            <a:bevel/>
          </a:ln>
          <a:effectLst/>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3003550" y="609600"/>
            <a:ext cx="5003801" cy="6350"/>
          </a:xfrm>
          <a:prstGeom prst="line">
            <a:avLst/>
          </a:prstGeom>
          <a:ln w="3175" cap="flat">
            <a:solidFill>
              <a:schemeClr val="bg1">
                <a:lumMod val="50000"/>
              </a:schemeClr>
            </a:solidFill>
            <a:bevel/>
          </a:ln>
          <a:effectLst/>
        </p:spPr>
        <p:style>
          <a:lnRef idx="2">
            <a:schemeClr val="accent5"/>
          </a:lnRef>
          <a:fillRef idx="0">
            <a:schemeClr val="accent5"/>
          </a:fillRef>
          <a:effectRef idx="1">
            <a:schemeClr val="accent5"/>
          </a:effectRef>
          <a:fontRef idx="minor">
            <a:schemeClr val="tx1"/>
          </a:fontRef>
        </p:style>
      </p:cxnSp>
      <p:sp>
        <p:nvSpPr>
          <p:cNvPr id="12" name="Subtitle 2"/>
          <p:cNvSpPr txBox="1">
            <a:spLocks/>
          </p:cNvSpPr>
          <p:nvPr/>
        </p:nvSpPr>
        <p:spPr>
          <a:xfrm>
            <a:off x="1447800" y="609600"/>
            <a:ext cx="6934200" cy="30480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sr-Latn-CS" sz="1600" i="0" u="none" strike="noStrike" kern="1200" cap="none" spc="0" normalizeH="0" baseline="0" noProof="0" dirty="0" smtClean="0">
                <a:ln>
                  <a:noFill/>
                </a:ln>
                <a:effectLst/>
                <a:uLnTx/>
                <a:uFillTx/>
                <a:latin typeface="+mn-lt"/>
                <a:ea typeface="+mn-ea"/>
                <a:cs typeface="+mn-cs"/>
              </a:rPr>
              <a:t>M13, KM 303+463,39</a:t>
            </a:r>
            <a:endParaRPr kumimoji="0" lang="sr-Latn-CS" sz="1600" i="0" u="none" strike="noStrike" kern="1200" cap="none" spc="0" normalizeH="0" baseline="0" noProof="0" dirty="0" smtClean="0">
              <a:ln>
                <a:noFill/>
              </a:ln>
              <a:effectLst/>
              <a:uLnTx/>
              <a:uFillTx/>
              <a:latin typeface="+mn-lt"/>
              <a:ea typeface="+mn-ea"/>
              <a:cs typeface="+mn-cs"/>
            </a:endParaRPr>
          </a:p>
        </p:txBody>
      </p:sp>
      <p:sp>
        <p:nvSpPr>
          <p:cNvPr id="3" name="Rectangle 2"/>
          <p:cNvSpPr/>
          <p:nvPr/>
        </p:nvSpPr>
        <p:spPr>
          <a:xfrm>
            <a:off x="762000" y="1582341"/>
            <a:ext cx="8686800" cy="1015663"/>
          </a:xfrm>
          <a:prstGeom prst="rect">
            <a:avLst/>
          </a:prstGeom>
        </p:spPr>
        <p:txBody>
          <a:bodyPr wrap="square">
            <a:spAutoFit/>
          </a:bodyPr>
          <a:lstStyle/>
          <a:p>
            <a:pPr algn="just">
              <a:spcAft>
                <a:spcPts val="0"/>
              </a:spcAft>
            </a:pPr>
            <a:r>
              <a:rPr lang="bg-BG" sz="1200" dirty="0">
                <a:latin typeface="+mj-lt"/>
                <a:ea typeface="Times New Roman" panose="02020603050405020304" pitchFamily="18" charset="0"/>
              </a:rPr>
              <a:t>Na Mostu br. 13 je izvršeno uklanjanje tucanika u zoni dilatacija. Štemanje betona za ugradnju ivičnog vijenca do zone armature. Uklanjanje 32 slivničke vertikale i zamjena istih novim. Bušenje cjevečica za odvodnjavanje kod kanala za TK instalacije. Montiranje prelazne rampe kolosječne rešetke prije i posle mosta. Uklonjen je stari tucanik sa kompletnog mosta. Hidroizoloavan kompletna ploča mosta.</a:t>
            </a:r>
            <a:r>
              <a:rPr lang="sr-Latn-RS" sz="1200" dirty="0">
                <a:latin typeface="+mj-lt"/>
                <a:ea typeface="Times New Roman" panose="02020603050405020304" pitchFamily="18" charset="0"/>
              </a:rPr>
              <a:t> Saniran je kanal za TK instalacije. Formiran je plato za izgradnju skele. Na dijelu mosta, u dužini od 50 m, izvršena je ugradnja tucaničkog ćebeta – „UBM“. Izvršena ugradnja cjevčica za odvodnjavanje.</a:t>
            </a:r>
            <a:endParaRPr lang="en-US" sz="1200" dirty="0">
              <a:effectLst/>
              <a:latin typeface="+mj-lt"/>
              <a:ea typeface="Times New Roman" panose="02020603050405020304" pitchFamily="18" charset="0"/>
            </a:endParaRPr>
          </a:p>
        </p:txBody>
      </p:sp>
      <p:sp>
        <p:nvSpPr>
          <p:cNvPr id="7" name="Rectangle 6"/>
          <p:cNvSpPr/>
          <p:nvPr/>
        </p:nvSpPr>
        <p:spPr>
          <a:xfrm>
            <a:off x="685800" y="2971800"/>
            <a:ext cx="8686800" cy="1200329"/>
          </a:xfrm>
          <a:prstGeom prst="rect">
            <a:avLst/>
          </a:prstGeom>
        </p:spPr>
        <p:txBody>
          <a:bodyPr wrap="square">
            <a:spAutoFit/>
          </a:bodyPr>
          <a:lstStyle/>
          <a:p>
            <a:pPr marL="342900" lvl="0" indent="-342900" algn="just">
              <a:spcAft>
                <a:spcPts val="0"/>
              </a:spcAft>
              <a:buFont typeface="Times New Roman" panose="02020603050405020304" pitchFamily="18" charset="0"/>
              <a:buChar char="-"/>
              <a:tabLst>
                <a:tab pos="180340" algn="l"/>
              </a:tabLst>
            </a:pPr>
            <a:r>
              <a:rPr lang="en-US" sz="1200" dirty="0" err="1">
                <a:solidFill>
                  <a:srgbClr val="000000"/>
                </a:solidFill>
                <a:latin typeface="+mj-lt"/>
                <a:ea typeface="Calibri" panose="020F0502020204030204" pitchFamily="34" charset="0"/>
              </a:rPr>
              <a:t>Postavljeno</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tucaničko</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ćebe</a:t>
            </a:r>
            <a:r>
              <a:rPr lang="en-US" sz="1200" dirty="0">
                <a:solidFill>
                  <a:srgbClr val="000000"/>
                </a:solidFill>
                <a:latin typeface="+mj-lt"/>
                <a:ea typeface="Calibri" panose="020F0502020204030204" pitchFamily="34" charset="0"/>
              </a:rPr>
              <a:t> i </a:t>
            </a:r>
            <a:r>
              <a:rPr lang="en-US" sz="1200" dirty="0" err="1">
                <a:solidFill>
                  <a:srgbClr val="000000"/>
                </a:solidFill>
                <a:latin typeface="+mj-lt"/>
                <a:ea typeface="Calibri" panose="020F0502020204030204" pitchFamily="34" charset="0"/>
              </a:rPr>
              <a:t>vraćen</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kolosjek</a:t>
            </a:r>
            <a:r>
              <a:rPr lang="en-US" sz="1200" dirty="0">
                <a:solidFill>
                  <a:srgbClr val="000000"/>
                </a:solidFill>
                <a:latin typeface="+mj-lt"/>
                <a:ea typeface="Calibri" panose="020F0502020204030204" pitchFamily="34" charset="0"/>
              </a:rPr>
              <a:t>,</a:t>
            </a:r>
          </a:p>
          <a:p>
            <a:pPr marL="342900" lvl="0" indent="-342900" algn="just">
              <a:spcAft>
                <a:spcPts val="0"/>
              </a:spcAft>
              <a:buFont typeface="Times New Roman" panose="02020603050405020304" pitchFamily="18" charset="0"/>
              <a:buChar char="-"/>
              <a:tabLst>
                <a:tab pos="180340" algn="l"/>
              </a:tabLst>
            </a:pPr>
            <a:r>
              <a:rPr lang="en-US" sz="1200" dirty="0" err="1">
                <a:solidFill>
                  <a:srgbClr val="000000"/>
                </a:solidFill>
                <a:latin typeface="+mj-lt"/>
                <a:ea typeface="Calibri" panose="020F0502020204030204" pitchFamily="34" charset="0"/>
              </a:rPr>
              <a:t>Priprema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podloge</a:t>
            </a:r>
            <a:r>
              <a:rPr lang="en-US" sz="1200" dirty="0">
                <a:solidFill>
                  <a:srgbClr val="000000"/>
                </a:solidFill>
                <a:latin typeface="+mj-lt"/>
                <a:ea typeface="Calibri" panose="020F0502020204030204" pitchFamily="34" charset="0"/>
              </a:rPr>
              <a:t>/</a:t>
            </a:r>
            <a:r>
              <a:rPr lang="en-US" sz="1200" dirty="0" err="1">
                <a:solidFill>
                  <a:srgbClr val="000000"/>
                </a:solidFill>
                <a:latin typeface="+mj-lt"/>
                <a:ea typeface="Calibri" panose="020F0502020204030204" pitchFamily="34" charset="0"/>
              </a:rPr>
              <a:t>sanacija</a:t>
            </a:r>
            <a:r>
              <a:rPr lang="en-US" sz="1200" dirty="0">
                <a:solidFill>
                  <a:srgbClr val="000000"/>
                </a:solidFill>
                <a:latin typeface="+mj-lt"/>
                <a:ea typeface="Calibri" panose="020F0502020204030204" pitchFamily="34" charset="0"/>
              </a:rPr>
              <a:t> za </a:t>
            </a:r>
            <a:r>
              <a:rPr lang="en-US" sz="1200" dirty="0" err="1">
                <a:solidFill>
                  <a:srgbClr val="000000"/>
                </a:solidFill>
                <a:latin typeface="+mj-lt"/>
                <a:ea typeface="Calibri" panose="020F0502020204030204" pitchFamily="34" charset="0"/>
              </a:rPr>
              <a:t>hidroizolaciju</a:t>
            </a:r>
            <a:r>
              <a:rPr lang="en-US" sz="1200" dirty="0">
                <a:solidFill>
                  <a:srgbClr val="000000"/>
                </a:solidFill>
                <a:latin typeface="+mj-lt"/>
                <a:ea typeface="Calibri" panose="020F0502020204030204" pitchFamily="34" charset="0"/>
              </a:rPr>
              <a:t> u </a:t>
            </a:r>
            <a:r>
              <a:rPr lang="en-US" sz="1200" dirty="0" err="1">
                <a:solidFill>
                  <a:srgbClr val="000000"/>
                </a:solidFill>
                <a:latin typeface="+mj-lt"/>
                <a:ea typeface="Calibri" panose="020F0502020204030204" pitchFamily="34" charset="0"/>
              </a:rPr>
              <a:t>kanalu</a:t>
            </a:r>
            <a:r>
              <a:rPr lang="en-US" sz="1200" dirty="0">
                <a:solidFill>
                  <a:srgbClr val="000000"/>
                </a:solidFill>
                <a:latin typeface="+mj-lt"/>
                <a:ea typeface="Calibri" panose="020F0502020204030204" pitchFamily="34" charset="0"/>
              </a:rPr>
              <a:t> TK </a:t>
            </a:r>
            <a:r>
              <a:rPr lang="en-US" sz="1200" dirty="0" err="1">
                <a:solidFill>
                  <a:srgbClr val="000000"/>
                </a:solidFill>
                <a:latin typeface="+mj-lt"/>
                <a:ea typeface="Calibri" panose="020F0502020204030204" pitchFamily="34" charset="0"/>
              </a:rPr>
              <a:t>instalacija</a:t>
            </a:r>
            <a:r>
              <a:rPr lang="en-US" sz="1200" dirty="0">
                <a:solidFill>
                  <a:srgbClr val="000000"/>
                </a:solidFill>
                <a:latin typeface="+mj-lt"/>
                <a:ea typeface="Calibri" panose="020F0502020204030204" pitchFamily="34" charset="0"/>
              </a:rPr>
              <a:t>,</a:t>
            </a:r>
          </a:p>
          <a:p>
            <a:pPr marL="342900" lvl="0" indent="-342900" algn="just">
              <a:spcAft>
                <a:spcPts val="0"/>
              </a:spcAft>
              <a:buFont typeface="Times New Roman" panose="02020603050405020304" pitchFamily="18" charset="0"/>
              <a:buChar char="-"/>
              <a:tabLst>
                <a:tab pos="180340" algn="l"/>
              </a:tabLst>
            </a:pPr>
            <a:r>
              <a:rPr lang="en-US" sz="1200" dirty="0" err="1">
                <a:solidFill>
                  <a:srgbClr val="000000"/>
                </a:solidFill>
                <a:latin typeface="+mj-lt"/>
                <a:ea typeface="Calibri" panose="020F0502020204030204" pitchFamily="34" charset="0"/>
              </a:rPr>
              <a:t>Montaža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skele</a:t>
            </a:r>
            <a:r>
              <a:rPr lang="en-US" sz="1200" dirty="0">
                <a:solidFill>
                  <a:srgbClr val="000000"/>
                </a:solidFill>
                <a:latin typeface="+mj-lt"/>
                <a:ea typeface="Calibri" panose="020F0502020204030204" pitchFamily="34" charset="0"/>
              </a:rPr>
              <a:t>,</a:t>
            </a:r>
          </a:p>
          <a:p>
            <a:pPr marL="342900" lvl="0" indent="-342900" algn="just">
              <a:spcAft>
                <a:spcPts val="0"/>
              </a:spcAft>
              <a:buFont typeface="Times New Roman" panose="02020603050405020304" pitchFamily="18" charset="0"/>
              <a:buChar char="-"/>
              <a:tabLst>
                <a:tab pos="180340" algn="l"/>
              </a:tabLst>
            </a:pPr>
            <a:r>
              <a:rPr lang="en-US" sz="1200" dirty="0" err="1">
                <a:solidFill>
                  <a:srgbClr val="000000"/>
                </a:solidFill>
                <a:latin typeface="+mj-lt"/>
                <a:ea typeface="Calibri" panose="020F0502020204030204" pitchFamily="34" charset="0"/>
              </a:rPr>
              <a:t>Štemanje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oštećenja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stubovima</a:t>
            </a:r>
            <a:r>
              <a:rPr lang="en-US" sz="1200" dirty="0">
                <a:solidFill>
                  <a:srgbClr val="000000"/>
                </a:solidFill>
                <a:latin typeface="+mj-lt"/>
                <a:ea typeface="Calibri" panose="020F0502020204030204" pitchFamily="34" charset="0"/>
              </a:rPr>
              <a:t> S2 i S3,</a:t>
            </a:r>
          </a:p>
          <a:p>
            <a:pPr marL="342900" lvl="0" indent="-342900" algn="just">
              <a:spcAft>
                <a:spcPts val="0"/>
              </a:spcAft>
              <a:buFont typeface="Times New Roman" panose="02020603050405020304" pitchFamily="18" charset="0"/>
              <a:buChar char="-"/>
              <a:tabLst>
                <a:tab pos="180340" algn="l"/>
              </a:tabLst>
            </a:pPr>
            <a:r>
              <a:rPr lang="en-US" sz="1200" dirty="0" err="1">
                <a:solidFill>
                  <a:srgbClr val="000000"/>
                </a:solidFill>
                <a:latin typeface="+mj-lt"/>
                <a:ea typeface="Calibri" panose="020F0502020204030204" pitchFamily="34" charset="0"/>
              </a:rPr>
              <a:t>Šalovanje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parapeta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tucaničkog</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zastora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mjestima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gdje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ga</a:t>
            </a:r>
            <a:r>
              <a:rPr lang="en-US" sz="1200" dirty="0">
                <a:solidFill>
                  <a:srgbClr val="000000"/>
                </a:solidFill>
                <a:latin typeface="+mj-lt"/>
                <a:ea typeface="Calibri" panose="020F0502020204030204" pitchFamily="34" charset="0"/>
              </a:rPr>
              <a:t> je </a:t>
            </a:r>
            <a:r>
              <a:rPr lang="en-US" sz="1200" dirty="0" err="1">
                <a:solidFill>
                  <a:srgbClr val="000000"/>
                </a:solidFill>
                <a:latin typeface="+mj-lt"/>
                <a:ea typeface="Calibri" panose="020F0502020204030204" pitchFamily="34" charset="0"/>
              </a:rPr>
              <a:t>potrebno</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sanirati</a:t>
            </a:r>
            <a:r>
              <a:rPr lang="en-US" sz="1200" dirty="0">
                <a:solidFill>
                  <a:srgbClr val="000000"/>
                </a:solidFill>
                <a:latin typeface="+mj-lt"/>
                <a:ea typeface="Calibri" panose="020F0502020204030204" pitchFamily="34" charset="0"/>
              </a:rPr>
              <a:t>,</a:t>
            </a:r>
          </a:p>
          <a:p>
            <a:pPr marL="342900" lvl="0" indent="-342900" algn="just">
              <a:spcAft>
                <a:spcPts val="0"/>
              </a:spcAft>
              <a:buFont typeface="Times New Roman" panose="02020603050405020304" pitchFamily="18" charset="0"/>
              <a:buChar char="-"/>
              <a:tabLst>
                <a:tab pos="180340" algn="l"/>
              </a:tabLst>
            </a:pPr>
            <a:r>
              <a:rPr lang="en-US" sz="1200" dirty="0" err="1">
                <a:solidFill>
                  <a:srgbClr val="000000"/>
                </a:solidFill>
                <a:latin typeface="+mj-lt"/>
                <a:ea typeface="Calibri" panose="020F0502020204030204" pitchFamily="34" charset="0"/>
              </a:rPr>
              <a:t>Izvršeno</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podbijanje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pragova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mjestu</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dilatacija</a:t>
            </a:r>
            <a:r>
              <a:rPr lang="en-US" sz="1200" dirty="0">
                <a:solidFill>
                  <a:srgbClr val="000000"/>
                </a:solidFill>
                <a:latin typeface="+mj-lt"/>
                <a:ea typeface="Calibri" panose="020F0502020204030204" pitchFamily="34" charset="0"/>
              </a:rPr>
              <a:t>.</a:t>
            </a:r>
            <a:endParaRPr lang="en-US" sz="1200" dirty="0">
              <a:solidFill>
                <a:srgbClr val="000000"/>
              </a:solidFill>
              <a:latin typeface="+mj-lt"/>
              <a:ea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1400" i="1" dirty="0" smtClean="0"/>
              <a:t>Fotodokumentacija sa obilaska M13 </a:t>
            </a:r>
            <a:r>
              <a:rPr lang="sr-Latn-ME" sz="1400" i="1" dirty="0"/>
              <a:t>–  Postavljeno tucaničko </a:t>
            </a:r>
            <a:r>
              <a:rPr lang="sr-Latn-ME" sz="1400" i="1" dirty="0" smtClean="0"/>
              <a:t>ćebe, priprema </a:t>
            </a:r>
            <a:r>
              <a:rPr lang="sr-Latn-ME" sz="1400" i="1" dirty="0"/>
              <a:t>TK kanala za </a:t>
            </a:r>
            <a:r>
              <a:rPr lang="sr-Latn-ME" sz="1400" i="1" dirty="0" smtClean="0"/>
              <a:t>hidroizolaciju, montaža </a:t>
            </a:r>
            <a:r>
              <a:rPr lang="sr-Latn-ME" sz="1400" i="1" dirty="0"/>
              <a:t>skele</a:t>
            </a:r>
            <a:endParaRPr lang="en-US" sz="1400" dirty="0"/>
          </a:p>
        </p:txBody>
      </p:sp>
      <p:pic>
        <p:nvPicPr>
          <p:cNvPr id="1026" name="Picture 2" descr="0-02-0a-8fae5f0d75f383122317f6f46ecd90e69903c7b8546d356fe94834d58843a584_90f447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00200"/>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0-02-0a-58e4023bfb153a92a8e482e2db1498ad712a04ce0e6c899db52b4b8aee734a40_b037d3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56272"/>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0-02-05-286f56b73cbc9e457eebdd10c68b8d1b7a63673a58470873d3e63deb9c11264a_933508d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656272"/>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0-02-05-25d08e4187bc3f8df3b9160d7abd6e1eaea89c1d2c896d0a944818a2e339c942_ec329e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1683589"/>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262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alpha val="55000"/>
          </a:schemeClr>
        </a:solidFill>
        <a:effectLst/>
      </p:bgPr>
    </p:bg>
    <p:spTree>
      <p:nvGrpSpPr>
        <p:cNvPr id="1" name=""/>
        <p:cNvGrpSpPr/>
        <p:nvPr/>
      </p:nvGrpSpPr>
      <p:grpSpPr>
        <a:xfrm>
          <a:off x="0" y="0"/>
          <a:ext cx="0" cy="0"/>
          <a:chOff x="0" y="0"/>
          <a:chExt cx="0" cy="0"/>
        </a:xfrm>
      </p:grpSpPr>
      <p:cxnSp>
        <p:nvCxnSpPr>
          <p:cNvPr id="20" name="Straight Connector 19"/>
          <p:cNvCxnSpPr/>
          <p:nvPr/>
        </p:nvCxnSpPr>
        <p:spPr>
          <a:xfrm>
            <a:off x="2838450" y="533400"/>
            <a:ext cx="5321301" cy="1588"/>
          </a:xfrm>
          <a:prstGeom prst="line">
            <a:avLst/>
          </a:prstGeom>
          <a:ln w="3175" cap="flat">
            <a:solidFill>
              <a:srgbClr val="CC3300"/>
            </a:solidFill>
            <a:bevel/>
          </a:ln>
          <a:effectLst/>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3003550" y="609600"/>
            <a:ext cx="5003801" cy="6350"/>
          </a:xfrm>
          <a:prstGeom prst="line">
            <a:avLst/>
          </a:prstGeom>
          <a:ln w="3175" cap="flat">
            <a:solidFill>
              <a:schemeClr val="bg1">
                <a:lumMod val="50000"/>
              </a:schemeClr>
            </a:solidFill>
            <a:bevel/>
          </a:ln>
          <a:effectLst/>
        </p:spPr>
        <p:style>
          <a:lnRef idx="2">
            <a:schemeClr val="accent5"/>
          </a:lnRef>
          <a:fillRef idx="0">
            <a:schemeClr val="accent5"/>
          </a:fillRef>
          <a:effectRef idx="1">
            <a:schemeClr val="accent5"/>
          </a:effectRef>
          <a:fontRef idx="minor">
            <a:schemeClr val="tx1"/>
          </a:fontRef>
        </p:style>
      </p:cxnSp>
      <p:sp>
        <p:nvSpPr>
          <p:cNvPr id="28" name="Subtitle 2"/>
          <p:cNvSpPr txBox="1">
            <a:spLocks/>
          </p:cNvSpPr>
          <p:nvPr/>
        </p:nvSpPr>
        <p:spPr>
          <a:xfrm>
            <a:off x="1219200" y="3657600"/>
            <a:ext cx="6934200" cy="304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r-Latn-CS" i="0" u="none" strike="noStrike" kern="1200" cap="none" spc="0" normalizeH="0" baseline="0" noProof="0" dirty="0" smtClean="0">
              <a:ln>
                <a:noFill/>
              </a:ln>
              <a:effectLst/>
              <a:uLnTx/>
              <a:uFillTx/>
              <a:latin typeface="+mn-lt"/>
              <a:ea typeface="+mn-ea"/>
              <a:cs typeface="+mn-cs"/>
            </a:endParaRPr>
          </a:p>
        </p:txBody>
      </p:sp>
      <p:sp>
        <p:nvSpPr>
          <p:cNvPr id="12" name="Subtitle 2"/>
          <p:cNvSpPr txBox="1">
            <a:spLocks/>
          </p:cNvSpPr>
          <p:nvPr/>
        </p:nvSpPr>
        <p:spPr>
          <a:xfrm>
            <a:off x="1371600" y="609600"/>
            <a:ext cx="6934200" cy="30480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sr-Latn-CS" sz="1600" i="0" u="none" strike="noStrike" kern="1200" cap="none" spc="0" normalizeH="0" baseline="0" noProof="0" dirty="0" smtClean="0">
                <a:ln>
                  <a:noFill/>
                </a:ln>
                <a:solidFill>
                  <a:srgbClr val="FF0000"/>
                </a:solidFill>
                <a:effectLst/>
                <a:uLnTx/>
                <a:uFillTx/>
                <a:latin typeface="+mn-lt"/>
                <a:ea typeface="+mn-ea"/>
                <a:cs typeface="+mn-cs"/>
              </a:rPr>
              <a:t>M19, km</a:t>
            </a:r>
            <a:r>
              <a:rPr kumimoji="0" lang="sr-Latn-CS" sz="1600" i="0" u="none" strike="noStrike" kern="1200" cap="none" spc="0" normalizeH="0" noProof="0" dirty="0" smtClean="0">
                <a:ln>
                  <a:noFill/>
                </a:ln>
                <a:solidFill>
                  <a:srgbClr val="FF0000"/>
                </a:solidFill>
                <a:effectLst/>
                <a:uLnTx/>
                <a:uFillTx/>
                <a:latin typeface="+mn-lt"/>
                <a:ea typeface="+mn-ea"/>
                <a:cs typeface="+mn-cs"/>
              </a:rPr>
              <a:t> 309+518,82</a:t>
            </a:r>
            <a:endParaRPr kumimoji="0" lang="sr-Latn-CS" sz="160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2" name="Rectangle 1"/>
          <p:cNvSpPr/>
          <p:nvPr/>
        </p:nvSpPr>
        <p:spPr>
          <a:xfrm>
            <a:off x="457200" y="1028343"/>
            <a:ext cx="9067800" cy="1569660"/>
          </a:xfrm>
          <a:prstGeom prst="rect">
            <a:avLst/>
          </a:prstGeom>
        </p:spPr>
        <p:txBody>
          <a:bodyPr wrap="square">
            <a:spAutoFit/>
          </a:bodyPr>
          <a:lstStyle/>
          <a:p>
            <a:pPr algn="just">
              <a:spcAft>
                <a:spcPts val="0"/>
              </a:spcAft>
            </a:pPr>
            <a:r>
              <a:rPr lang="sr-Latn-ME" sz="1200" dirty="0">
                <a:latin typeface="+mj-lt"/>
                <a:ea typeface="Times New Roman" panose="02020603050405020304" pitchFamily="18" charset="0"/>
              </a:rPr>
              <a:t>Na mostu br. 19 izvršeni su pripremni radovi – formiranje gradilišta i radovi na izvođenju pristupnog puta. Izvršeno je kontrolisano rušenje betona radi izrade novog parapeta tucaničkog zastora, armiranje i betoniranje parapeta za tucanički zastor. Izvršeno je uklanjanje postojećih betonskih poklopaca kanala za instalacije, izmještanje postojećih instalacija i detaljno čišćenje kanala za instalacije. Završena priprema površine za montiranje ivičnog vijenca (štemanje postojećeg betona do zone armature). </a:t>
            </a:r>
            <a:endParaRPr lang="sr-Latn-ME" sz="1200" dirty="0" smtClean="0">
              <a:latin typeface="+mj-lt"/>
              <a:ea typeface="Times New Roman" panose="02020603050405020304" pitchFamily="18" charset="0"/>
            </a:endParaRPr>
          </a:p>
          <a:p>
            <a:pPr algn="just">
              <a:spcAft>
                <a:spcPts val="0"/>
              </a:spcAft>
            </a:pPr>
            <a:endParaRPr lang="sr-Latn-ME" sz="1200" dirty="0">
              <a:latin typeface="+mj-lt"/>
              <a:ea typeface="Times New Roman" panose="02020603050405020304" pitchFamily="18" charset="0"/>
            </a:endParaRPr>
          </a:p>
          <a:p>
            <a:pPr algn="just">
              <a:spcAft>
                <a:spcPts val="0"/>
              </a:spcAft>
            </a:pPr>
            <a:r>
              <a:rPr lang="sr-Latn-ME" sz="1200" dirty="0" smtClean="0">
                <a:latin typeface="+mj-lt"/>
                <a:ea typeface="Times New Roman" panose="02020603050405020304" pitchFamily="18" charset="0"/>
              </a:rPr>
              <a:t>Po pitanju radova na donjem stroju, aktuelni </a:t>
            </a:r>
            <a:r>
              <a:rPr lang="sr-Latn-ME" sz="1200" dirty="0">
                <a:latin typeface="+mj-lt"/>
                <a:ea typeface="Times New Roman" panose="02020603050405020304" pitchFamily="18" charset="0"/>
              </a:rPr>
              <a:t>su radovi na montaži skele i sanaciji betonskih površina, trenutno je u toku montaža skele i sanacija oštećenja betonskih površina stuba S5 i površina lukova između stubova S3, S4 i S5. Radovi na ugradnji konektora i priprema za ugradnju karbonskih platana. Ugradnja ograde mosta.  </a:t>
            </a:r>
            <a:endParaRPr lang="en-US" sz="1200" dirty="0">
              <a:effectLst/>
              <a:latin typeface="+mj-lt"/>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100" y="2895600"/>
            <a:ext cx="5486400" cy="3086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381000"/>
            <a:ext cx="4902679" cy="2862322"/>
          </a:xfrm>
          <a:prstGeom prst="rect">
            <a:avLst/>
          </a:prstGeom>
        </p:spPr>
        <p:txBody>
          <a:bodyPr wrap="square">
            <a:spAutoFit/>
          </a:bodyPr>
          <a:lstStyle/>
          <a:p>
            <a:pPr marL="0" lvl="0" indent="0" algn="just">
              <a:lnSpc>
                <a:spcPct val="115000"/>
              </a:lnSpc>
              <a:spcAft>
                <a:spcPts val="0"/>
              </a:spcAft>
              <a:buNone/>
              <a:tabLst>
                <a:tab pos="180340" algn="l"/>
              </a:tabLst>
            </a:pPr>
            <a:r>
              <a:rPr lang="sr-Latn-ME" sz="1200" dirty="0" smtClean="0">
                <a:solidFill>
                  <a:srgbClr val="000000"/>
                </a:solidFill>
                <a:latin typeface="+mj-lt"/>
                <a:ea typeface="Calibri" panose="020F0502020204030204" pitchFamily="34" charset="0"/>
              </a:rPr>
              <a:t>Po pitanju radova na gornjem stroju, tokom obilaska evidentirali smo sledeće aktivnosti na gradilištu:</a:t>
            </a:r>
          </a:p>
          <a:p>
            <a:pPr marL="342900" lvl="0" indent="-342900" algn="just">
              <a:lnSpc>
                <a:spcPct val="115000"/>
              </a:lnSpc>
              <a:spcAft>
                <a:spcPts val="0"/>
              </a:spcAft>
              <a:buFont typeface="Times New Roman" panose="02020603050405020304" pitchFamily="18" charset="0"/>
              <a:buChar char="-"/>
              <a:tabLst>
                <a:tab pos="180340" algn="l"/>
              </a:tabLst>
            </a:pPr>
            <a:r>
              <a:rPr lang="en-US" sz="1200" dirty="0" err="1" smtClean="0">
                <a:solidFill>
                  <a:srgbClr val="000000"/>
                </a:solidFill>
                <a:latin typeface="+mj-lt"/>
                <a:ea typeface="Calibri" panose="020F0502020204030204" pitchFamily="34" charset="0"/>
              </a:rPr>
              <a:t>Izrada</a:t>
            </a:r>
            <a:r>
              <a:rPr lang="en-US" sz="1200" dirty="0" smtClean="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okapnica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konzolnim</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elementima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mosta</a:t>
            </a:r>
            <a:r>
              <a:rPr lang="en-US" sz="1200" dirty="0">
                <a:solidFill>
                  <a:srgbClr val="000000"/>
                </a:solidFill>
                <a:latin typeface="+mj-lt"/>
                <a:ea typeface="Calibri" panose="020F0502020204030204" pitchFamily="34" charset="0"/>
              </a:rPr>
              <a:t>,</a:t>
            </a:r>
          </a:p>
          <a:p>
            <a:pPr marL="342900" lvl="0" indent="-342900" algn="just">
              <a:lnSpc>
                <a:spcPct val="115000"/>
              </a:lnSpc>
              <a:spcAft>
                <a:spcPts val="0"/>
              </a:spcAft>
              <a:buFont typeface="Times New Roman" panose="02020603050405020304" pitchFamily="18" charset="0"/>
              <a:buChar char="-"/>
              <a:tabLst>
                <a:tab pos="180340" algn="l"/>
              </a:tabLst>
            </a:pPr>
            <a:r>
              <a:rPr lang="en-US" sz="1200" dirty="0" err="1">
                <a:solidFill>
                  <a:srgbClr val="000000"/>
                </a:solidFill>
                <a:latin typeface="+mj-lt"/>
                <a:ea typeface="Calibri" panose="020F0502020204030204" pitchFamily="34" charset="0"/>
              </a:rPr>
              <a:t>Vraćanje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tucanika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mjestu</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provizorijuma</a:t>
            </a:r>
            <a:r>
              <a:rPr lang="en-US" sz="1200" dirty="0">
                <a:solidFill>
                  <a:srgbClr val="000000"/>
                </a:solidFill>
                <a:latin typeface="+mj-lt"/>
                <a:ea typeface="Calibri" panose="020F0502020204030204" pitchFamily="34" charset="0"/>
              </a:rPr>
              <a:t>,</a:t>
            </a:r>
          </a:p>
          <a:p>
            <a:pPr marL="342900" lvl="0" indent="-342900" algn="just">
              <a:lnSpc>
                <a:spcPct val="115000"/>
              </a:lnSpc>
              <a:spcAft>
                <a:spcPts val="0"/>
              </a:spcAft>
              <a:buFont typeface="Times New Roman" panose="02020603050405020304" pitchFamily="18" charset="0"/>
              <a:buChar char="-"/>
              <a:tabLst>
                <a:tab pos="180340" algn="l"/>
              </a:tabLst>
            </a:pPr>
            <a:r>
              <a:rPr lang="en-US" sz="1200" dirty="0" err="1">
                <a:solidFill>
                  <a:srgbClr val="000000"/>
                </a:solidFill>
                <a:latin typeface="+mj-lt"/>
                <a:ea typeface="Calibri" panose="020F0502020204030204" pitchFamily="34" charset="0"/>
              </a:rPr>
              <a:t>Uklonjen</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provizorijum</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vraćen</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tucanik</a:t>
            </a:r>
            <a:r>
              <a:rPr lang="en-US" sz="1200" dirty="0">
                <a:solidFill>
                  <a:srgbClr val="000000"/>
                </a:solidFill>
                <a:latin typeface="+mj-lt"/>
                <a:ea typeface="Calibri" panose="020F0502020204030204" pitchFamily="34" charset="0"/>
              </a:rPr>
              <a:t> i </a:t>
            </a:r>
            <a:r>
              <a:rPr lang="en-US" sz="1200" dirty="0" err="1">
                <a:solidFill>
                  <a:srgbClr val="000000"/>
                </a:solidFill>
                <a:latin typeface="+mj-lt"/>
                <a:ea typeface="Calibri" panose="020F0502020204030204" pitchFamily="34" charset="0"/>
              </a:rPr>
              <a:t>kolosjecna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rešetka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Izvršena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poligonacija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pokazala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odstupanja</a:t>
            </a:r>
            <a:r>
              <a:rPr lang="en-US" sz="1200" dirty="0">
                <a:solidFill>
                  <a:srgbClr val="000000"/>
                </a:solidFill>
                <a:latin typeface="+mj-lt"/>
                <a:ea typeface="Calibri" panose="020F0502020204030204" pitchFamily="34" charset="0"/>
              </a:rPr>
              <a:t> pa je </a:t>
            </a:r>
            <a:r>
              <a:rPr lang="en-US" sz="1200" dirty="0" err="1">
                <a:solidFill>
                  <a:srgbClr val="000000"/>
                </a:solidFill>
                <a:latin typeface="+mj-lt"/>
                <a:ea typeface="Calibri" panose="020F0502020204030204" pitchFamily="34" charset="0"/>
              </a:rPr>
              <a:t>izvršena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korekcija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kontaktnoj</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mreži</a:t>
            </a:r>
            <a:r>
              <a:rPr lang="en-US" sz="1200" dirty="0">
                <a:solidFill>
                  <a:srgbClr val="000000"/>
                </a:solidFill>
                <a:latin typeface="+mj-lt"/>
                <a:ea typeface="Calibri" panose="020F0502020204030204" pitchFamily="34" charset="0"/>
              </a:rPr>
              <a:t>,</a:t>
            </a:r>
          </a:p>
          <a:p>
            <a:pPr marL="342900" lvl="0" indent="-342900" algn="just">
              <a:lnSpc>
                <a:spcPct val="115000"/>
              </a:lnSpc>
              <a:spcAft>
                <a:spcPts val="0"/>
              </a:spcAft>
              <a:buFont typeface="Times New Roman" panose="02020603050405020304" pitchFamily="18" charset="0"/>
              <a:buChar char="-"/>
              <a:tabLst>
                <a:tab pos="180340" algn="l"/>
              </a:tabLst>
            </a:pPr>
            <a:r>
              <a:rPr lang="en-US" sz="1200" dirty="0" err="1">
                <a:solidFill>
                  <a:srgbClr val="000000"/>
                </a:solidFill>
                <a:latin typeface="+mj-lt"/>
                <a:ea typeface="Calibri" panose="020F0502020204030204" pitchFamily="34" charset="0"/>
              </a:rPr>
              <a:t>Dopremanje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elemenata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ramovske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skele</a:t>
            </a:r>
            <a:r>
              <a:rPr lang="en-US" sz="1200" dirty="0">
                <a:solidFill>
                  <a:srgbClr val="000000"/>
                </a:solidFill>
                <a:latin typeface="+mj-lt"/>
                <a:ea typeface="Calibri" panose="020F0502020204030204" pitchFamily="34" charset="0"/>
              </a:rPr>
              <a:t> i </a:t>
            </a:r>
            <a:r>
              <a:rPr lang="en-US" sz="1200" dirty="0" err="1">
                <a:solidFill>
                  <a:srgbClr val="000000"/>
                </a:solidFill>
                <a:latin typeface="+mj-lt"/>
                <a:ea typeface="Calibri" panose="020F0502020204030204" pitchFamily="34" charset="0"/>
              </a:rPr>
              <a:t>motaža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iste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ispod</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svoda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svoda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između</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stubova</a:t>
            </a:r>
            <a:r>
              <a:rPr lang="en-US" sz="1200" dirty="0">
                <a:solidFill>
                  <a:srgbClr val="000000"/>
                </a:solidFill>
                <a:latin typeface="+mj-lt"/>
                <a:ea typeface="Calibri" panose="020F0502020204030204" pitchFamily="34" charset="0"/>
              </a:rPr>
              <a:t> S1 i S2,</a:t>
            </a:r>
          </a:p>
          <a:p>
            <a:pPr marL="342900" lvl="0" indent="-342900" algn="just">
              <a:lnSpc>
                <a:spcPct val="115000"/>
              </a:lnSpc>
              <a:spcAft>
                <a:spcPts val="0"/>
              </a:spcAft>
              <a:buFont typeface="Times New Roman" panose="02020603050405020304" pitchFamily="18" charset="0"/>
              <a:buChar char="-"/>
              <a:tabLst>
                <a:tab pos="180340" algn="l"/>
              </a:tabLst>
            </a:pPr>
            <a:r>
              <a:rPr lang="en-US" sz="1200" dirty="0" err="1">
                <a:solidFill>
                  <a:srgbClr val="000000"/>
                </a:solidFill>
                <a:latin typeface="+mj-lt"/>
                <a:ea typeface="Calibri" panose="020F0502020204030204" pitchFamily="34" charset="0"/>
              </a:rPr>
              <a:t>Postavljanje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podužnih</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karbonskih</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platana</a:t>
            </a:r>
            <a:r>
              <a:rPr lang="en-US" sz="1200" dirty="0">
                <a:solidFill>
                  <a:srgbClr val="000000"/>
                </a:solidFill>
                <a:latin typeface="+mj-lt"/>
                <a:ea typeface="Calibri" panose="020F0502020204030204" pitchFamily="34" charset="0"/>
              </a:rPr>
              <a:t>. </a:t>
            </a:r>
            <a:endParaRPr lang="sr-Latn-ME" sz="1200" dirty="0" smtClean="0">
              <a:solidFill>
                <a:srgbClr val="000000"/>
              </a:solidFill>
              <a:latin typeface="+mj-lt"/>
              <a:ea typeface="Calibri" panose="020F0502020204030204" pitchFamily="34" charset="0"/>
            </a:endParaRPr>
          </a:p>
          <a:p>
            <a:pPr marL="342900" lvl="0" indent="-342900" algn="just">
              <a:lnSpc>
                <a:spcPct val="115000"/>
              </a:lnSpc>
              <a:spcAft>
                <a:spcPts val="0"/>
              </a:spcAft>
              <a:buFont typeface="Times New Roman" panose="02020603050405020304" pitchFamily="18" charset="0"/>
              <a:buChar char="-"/>
              <a:tabLst>
                <a:tab pos="180340" algn="l"/>
              </a:tabLst>
            </a:pPr>
            <a:r>
              <a:rPr lang="en-US" sz="1200" dirty="0" err="1" smtClean="0">
                <a:solidFill>
                  <a:srgbClr val="000000"/>
                </a:solidFill>
                <a:latin typeface="+mj-lt"/>
                <a:ea typeface="Calibri" panose="020F0502020204030204" pitchFamily="34" charset="0"/>
              </a:rPr>
              <a:t>Završen</a:t>
            </a:r>
            <a:r>
              <a:rPr lang="en-US" sz="1200" dirty="0" smtClean="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svod</a:t>
            </a:r>
            <a:r>
              <a:rPr lang="en-US" sz="1200" b="1"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između</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stubova</a:t>
            </a:r>
            <a:r>
              <a:rPr lang="en-US" sz="1200" dirty="0">
                <a:solidFill>
                  <a:srgbClr val="000000"/>
                </a:solidFill>
                <a:latin typeface="+mj-lt"/>
                <a:ea typeface="Calibri" panose="020F0502020204030204" pitchFamily="34" charset="0"/>
              </a:rPr>
              <a:t> S4 i S5. </a:t>
            </a:r>
            <a:r>
              <a:rPr lang="en-US" sz="1200" dirty="0" err="1">
                <a:solidFill>
                  <a:srgbClr val="000000"/>
                </a:solidFill>
                <a:latin typeface="+mj-lt"/>
                <a:ea typeface="Calibri" panose="020F0502020204030204" pitchFamily="34" charset="0"/>
              </a:rPr>
              <a:t>Otpočelo</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postavljanje</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podužnih</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karbonskih</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platana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na</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svodu</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između</a:t>
            </a:r>
            <a:r>
              <a:rPr lang="en-US" sz="1200" dirty="0">
                <a:solidFill>
                  <a:srgbClr val="000000"/>
                </a:solidFill>
                <a:latin typeface="+mj-lt"/>
                <a:ea typeface="Calibri" panose="020F0502020204030204" pitchFamily="34" charset="0"/>
              </a:rPr>
              <a:t> </a:t>
            </a:r>
            <a:r>
              <a:rPr lang="en-US" sz="1200" dirty="0" err="1">
                <a:solidFill>
                  <a:srgbClr val="000000"/>
                </a:solidFill>
                <a:latin typeface="+mj-lt"/>
                <a:ea typeface="Calibri" panose="020F0502020204030204" pitchFamily="34" charset="0"/>
              </a:rPr>
              <a:t>stubova</a:t>
            </a:r>
            <a:r>
              <a:rPr lang="en-US" sz="1200" dirty="0">
                <a:solidFill>
                  <a:srgbClr val="000000"/>
                </a:solidFill>
                <a:latin typeface="+mj-lt"/>
                <a:ea typeface="Calibri" panose="020F0502020204030204" pitchFamily="34" charset="0"/>
              </a:rPr>
              <a:t> S5 i S6</a:t>
            </a:r>
            <a:r>
              <a:rPr lang="en-US" sz="1100" dirty="0">
                <a:solidFill>
                  <a:srgbClr val="000000"/>
                </a:solidFill>
                <a:latin typeface="Times New Roman" panose="02020603050405020304" pitchFamily="18" charset="0"/>
                <a:ea typeface="Calibri" panose="020F0502020204030204" pitchFamily="34" charset="0"/>
              </a:rPr>
              <a:t>.</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5" name="Rectangle 4"/>
          <p:cNvSpPr/>
          <p:nvPr/>
        </p:nvSpPr>
        <p:spPr>
          <a:xfrm>
            <a:off x="76200" y="3505199"/>
            <a:ext cx="4724400" cy="461665"/>
          </a:xfrm>
          <a:prstGeom prst="rect">
            <a:avLst/>
          </a:prstGeom>
        </p:spPr>
        <p:txBody>
          <a:bodyPr wrap="square">
            <a:spAutoFit/>
          </a:bodyPr>
          <a:lstStyle/>
          <a:p>
            <a:pPr algn="just">
              <a:spcAft>
                <a:spcPts val="0"/>
              </a:spcAft>
            </a:pPr>
            <a:r>
              <a:rPr lang="sr-Latn-ME" sz="1200" dirty="0" smtClean="0">
                <a:solidFill>
                  <a:srgbClr val="000000"/>
                </a:solidFill>
                <a:latin typeface="+mj-lt"/>
                <a:ea typeface="Times New Roman" panose="02020603050405020304" pitchFamily="18" charset="0"/>
              </a:rPr>
              <a:t>Radovi </a:t>
            </a:r>
            <a:r>
              <a:rPr lang="sr-Latn-ME" sz="1200" dirty="0">
                <a:solidFill>
                  <a:srgbClr val="000000"/>
                </a:solidFill>
                <a:latin typeface="+mj-lt"/>
                <a:ea typeface="Times New Roman" panose="02020603050405020304" pitchFamily="18" charset="0"/>
              </a:rPr>
              <a:t>na gornjem stroju ne prate revidovanu dinamiku. </a:t>
            </a:r>
            <a:endParaRPr lang="sr-Latn-ME" sz="1200" dirty="0" smtClean="0">
              <a:solidFill>
                <a:srgbClr val="000000"/>
              </a:solidFill>
              <a:latin typeface="+mj-lt"/>
              <a:ea typeface="Times New Roman" panose="02020603050405020304" pitchFamily="18" charset="0"/>
            </a:endParaRPr>
          </a:p>
          <a:p>
            <a:pPr algn="just">
              <a:spcAft>
                <a:spcPts val="0"/>
              </a:spcAft>
            </a:pPr>
            <a:r>
              <a:rPr lang="sr-Latn-ME" sz="1200" dirty="0" smtClean="0">
                <a:solidFill>
                  <a:srgbClr val="000000"/>
                </a:solidFill>
                <a:latin typeface="+mj-lt"/>
                <a:ea typeface="Times New Roman" panose="02020603050405020304" pitchFamily="18" charset="0"/>
              </a:rPr>
              <a:t>Procenat </a:t>
            </a:r>
            <a:r>
              <a:rPr lang="sr-Latn-ME" sz="1200" dirty="0">
                <a:solidFill>
                  <a:srgbClr val="000000"/>
                </a:solidFill>
                <a:latin typeface="+mj-lt"/>
                <a:ea typeface="Times New Roman" panose="02020603050405020304" pitchFamily="18" charset="0"/>
              </a:rPr>
              <a:t>zasad izvršenih radova 50%.</a:t>
            </a:r>
            <a:endParaRPr lang="en-US" sz="1200" dirty="0">
              <a:solidFill>
                <a:srgbClr val="000000"/>
              </a:solidFill>
              <a:effectLst/>
              <a:latin typeface="+mj-lt"/>
              <a:ea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381000"/>
            <a:ext cx="3950179" cy="5266905"/>
          </a:xfrm>
          <a:prstGeom prst="rect">
            <a:avLst/>
          </a:prstGeom>
        </p:spPr>
      </p:pic>
    </p:spTree>
    <p:extLst>
      <p:ext uri="{BB962C8B-B14F-4D97-AF65-F5344CB8AC3E}">
        <p14:creationId xmlns:p14="http://schemas.microsoft.com/office/powerpoint/2010/main" val="553166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r-Latn-ME" sz="1200" i="1" dirty="0" smtClean="0"/>
              <a:t>Fotodokumentacija sa obilaska gradilišta– </a:t>
            </a:r>
            <a:r>
              <a:rPr lang="sr-Latn-ME" sz="1200" i="1" dirty="0"/>
              <a:t>Vraćanje tucanika na mjestu </a:t>
            </a:r>
            <a:r>
              <a:rPr lang="sr-Latn-ME" sz="1200" i="1" dirty="0" smtClean="0"/>
              <a:t>provizorijuma, </a:t>
            </a:r>
            <a:r>
              <a:rPr lang="sr-Latn-ME" sz="1200" i="1" dirty="0"/>
              <a:t>Ugradnja karbonskih </a:t>
            </a:r>
            <a:r>
              <a:rPr lang="sr-Latn-ME" sz="1200" i="1" dirty="0" smtClean="0"/>
              <a:t>platana, </a:t>
            </a:r>
            <a:r>
              <a:rPr lang="sr-Latn-ME" sz="1200" i="1" dirty="0"/>
              <a:t>Ugradnja karbonskih </a:t>
            </a:r>
            <a:r>
              <a:rPr lang="sr-Latn-ME" sz="1200" i="1" dirty="0" smtClean="0"/>
              <a:t>platana, </a:t>
            </a:r>
            <a:r>
              <a:rPr lang="sr-Latn-ME" sz="1200" i="1" dirty="0"/>
              <a:t>Ugradnja karbonskih platana</a:t>
            </a:r>
            <a:endParaRPr lang="en-US" sz="1200" dirty="0"/>
          </a:p>
        </p:txBody>
      </p:sp>
      <p:pic>
        <p:nvPicPr>
          <p:cNvPr id="2050" name="Picture 2" descr="0-02-05-454da29adcb43401d58ed9151e0be602567d0eaf8221af20249370cd1e401173_d930f61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 y="2133600"/>
            <a:ext cx="18859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0-02-05-047928291b0935bba0519fe47bfc48a9538bb896b11c1381bcb057f7f0ac8fd7_996a31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613140"/>
            <a:ext cx="2590800" cy="440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0-02-0a-43389b11affa2636698dc6b786a5a64d23d5c2fcde1324a412893dd7d37e8ffd_e8af5dbe"/>
          <p:cNvPicPr>
            <a:picLocks noChangeAspect="1" noChangeArrowheads="1"/>
          </p:cNvPicPr>
          <p:nvPr/>
        </p:nvPicPr>
        <p:blipFill>
          <a:blip r:embed="rId4" cstate="print">
            <a:extLst>
              <a:ext uri="{28A0092B-C50C-407E-A947-70E740481C1C}">
                <a14:useLocalDpi xmlns:a14="http://schemas.microsoft.com/office/drawing/2010/main" val="0"/>
              </a:ext>
            </a:extLst>
          </a:blip>
          <a:srcRect r="7893"/>
          <a:stretch>
            <a:fillRect/>
          </a:stretch>
        </p:blipFill>
        <p:spPr bwMode="auto">
          <a:xfrm>
            <a:off x="5943600" y="1676400"/>
            <a:ext cx="26479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0-02-0a-af04302f4b1f1da6ed2628f4c0e2d3f4fcb26db43e4889fedb434e063cd75bac_a580af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9300" y="4127740"/>
            <a:ext cx="28765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391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1134</Words>
  <Application>Microsoft Office PowerPoint</Application>
  <PresentationFormat>A4 Paper (210x297 mm)</PresentationFormat>
  <Paragraphs>87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Symbol</vt:lpstr>
      <vt:lpstr>Times New Roman</vt:lpstr>
      <vt:lpstr>TimesNewRomanPSMT</vt:lpstr>
      <vt:lpstr>Office Theme</vt:lpstr>
      <vt:lpstr>PowerPoint Presentation</vt:lpstr>
      <vt:lpstr>PowerPoint Presentation</vt:lpstr>
      <vt:lpstr>M7, km 299+348,19</vt:lpstr>
      <vt:lpstr>-           </vt:lpstr>
      <vt:lpstr>PowerPoint Presentation</vt:lpstr>
      <vt:lpstr>Fotodokumentacija sa obilaska M13 –  Postavljeno tucaničko ćebe, priprema TK kanala za hidroizolaciju, montaža skele</vt:lpstr>
      <vt:lpstr>PowerPoint Presentation</vt:lpstr>
      <vt:lpstr>PowerPoint Presentation</vt:lpstr>
      <vt:lpstr>Fotodokumentacija sa obilaska gradilišta– Vraćanje tucanika na mjestu provizorijuma, Ugradnja karbonskih platana, Ugradnja karbonskih platana, Ugradnja karbonskih platana</vt:lpstr>
      <vt:lpstr>M33, km 326+263,10 Fotodokumentacija sa obilaska – Ugradnja armature parapeta tucaničkog zastora, šalovanje parapeta tucaničkog zastora  </vt:lpstr>
      <vt:lpstr>PowerPoint Presentation</vt:lpstr>
      <vt:lpstr>M 102, km 438+163,50</vt:lpstr>
    </vt:vector>
  </TitlesOfParts>
  <Company>NONE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Fotodokumentacija</dc:title>
  <dc:creator>CHANGE_ME1</dc:creator>
  <cp:lastModifiedBy>Pc205</cp:lastModifiedBy>
  <cp:revision>73</cp:revision>
  <dcterms:created xsi:type="dcterms:W3CDTF">2011-10-28T10:33:36Z</dcterms:created>
  <dcterms:modified xsi:type="dcterms:W3CDTF">2020-09-08T09:37:35Z</dcterms:modified>
</cp:coreProperties>
</file>